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12B58F7-7854-442A-B1BA-93D1E65140F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0603EF6-CFBE-4C36-901B-3BF2E23D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19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58F7-7854-442A-B1BA-93D1E65140F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3EF6-CFBE-4C36-901B-3BF2E23D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8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58F7-7854-442A-B1BA-93D1E65140F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3EF6-CFBE-4C36-901B-3BF2E23D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0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58F7-7854-442A-B1BA-93D1E65140F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3EF6-CFBE-4C36-901B-3BF2E23D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63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58F7-7854-442A-B1BA-93D1E65140F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3EF6-CFBE-4C36-901B-3BF2E23D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45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58F7-7854-442A-B1BA-93D1E65140F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3EF6-CFBE-4C36-901B-3BF2E23D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9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58F7-7854-442A-B1BA-93D1E65140F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3EF6-CFBE-4C36-901B-3BF2E23D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2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58F7-7854-442A-B1BA-93D1E65140F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3EF6-CFBE-4C36-901B-3BF2E23D90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2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58F7-7854-442A-B1BA-93D1E65140F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3EF6-CFBE-4C36-901B-3BF2E23D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58F7-7854-442A-B1BA-93D1E65140F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3EF6-CFBE-4C36-901B-3BF2E23D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0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58F7-7854-442A-B1BA-93D1E65140F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3EF6-CFBE-4C36-901B-3BF2E23D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6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58F7-7854-442A-B1BA-93D1E65140F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3EF6-CFBE-4C36-901B-3BF2E23D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5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58F7-7854-442A-B1BA-93D1E65140F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3EF6-CFBE-4C36-901B-3BF2E23D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58F7-7854-442A-B1BA-93D1E65140F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3EF6-CFBE-4C36-901B-3BF2E23D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1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58F7-7854-442A-B1BA-93D1E65140F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3EF6-CFBE-4C36-901B-3BF2E23D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1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58F7-7854-442A-B1BA-93D1E65140F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3EF6-CFBE-4C36-901B-3BF2E23D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1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58F7-7854-442A-B1BA-93D1E65140F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3EF6-CFBE-4C36-901B-3BF2E23D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0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2B58F7-7854-442A-B1BA-93D1E65140F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603EF6-CFBE-4C36-901B-3BF2E23D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35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594408"/>
            <a:ext cx="7197726" cy="1478071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6000" b="1" cap="none" dirty="0" smtClean="0">
                <a:ln w="22225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effectLst>
                  <a:glow rad="228600">
                    <a:schemeClr val="accent1">
                      <a:lumMod val="60000"/>
                      <a:lumOff val="4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Conjectures,</a:t>
            </a:r>
            <a:endParaRPr lang="en-US" sz="6000" b="1" cap="none" dirty="0">
              <a:ln w="22225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228600">
                  <a:schemeClr val="accent1">
                    <a:lumMod val="60000"/>
                    <a:lumOff val="40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3186" y="5452533"/>
            <a:ext cx="5448257" cy="140546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By: Pau </a:t>
            </a:r>
            <a:r>
              <a:rPr lang="en-US" sz="3200" dirty="0" err="1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Thang</a:t>
            </a:r>
            <a:endParaRPr lang="en-US" sz="32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399" y="2455828"/>
            <a:ext cx="5974916" cy="92333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prstClr val="white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Theorem, and</a:t>
            </a:r>
            <a:endParaRPr lang="en-US" dirty="0">
              <a:ln w="22225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399" y="3762507"/>
            <a:ext cx="7615825" cy="101566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n w="22225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</a:rPr>
              <a:t>Counterexample</a:t>
            </a:r>
          </a:p>
        </p:txBody>
      </p:sp>
    </p:spTree>
    <p:extLst>
      <p:ext uri="{BB962C8B-B14F-4D97-AF65-F5344CB8AC3E}">
        <p14:creationId xmlns:p14="http://schemas.microsoft.com/office/powerpoint/2010/main" val="4264909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68" y="444773"/>
            <a:ext cx="10131425" cy="145626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Vladimir Script" panose="03050402040407070305" pitchFamily="66" charset="0"/>
              </a:rPr>
              <a:t>Conjectures</a:t>
            </a:r>
            <a:endParaRPr lang="en-US" sz="4400" b="1" dirty="0">
              <a:latin typeface="Vladimir Script" panose="03050402040407070305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82" y="2883129"/>
            <a:ext cx="11937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an opinion or conclusion formed on the basis of incomplete information</a:t>
            </a:r>
            <a:endParaRPr lang="en-US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7682" y="2077466"/>
            <a:ext cx="25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Conjectures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8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5" y="-601850"/>
            <a:ext cx="11654134" cy="4444128"/>
          </a:xfrm>
        </p:spPr>
        <p:txBody>
          <a:bodyPr>
            <a:noAutofit/>
          </a:bodyPr>
          <a:lstStyle/>
          <a:p>
            <a:pPr marL="0" lvl="0" indent="0" defTabSz="914400">
              <a:spcAft>
                <a:spcPts val="0"/>
              </a:spcAft>
              <a:buClrTx/>
              <a:buSzTx/>
              <a:buNone/>
            </a:pPr>
            <a:r>
              <a:rPr lang="en-US" sz="4000" b="1" dirty="0">
                <a:solidFill>
                  <a:prstClr val="white"/>
                </a:solidFill>
              </a:rPr>
              <a:t>In other words, conjectures are </a:t>
            </a:r>
            <a:endParaRPr lang="en-US" sz="4000" b="1" dirty="0" smtClean="0">
              <a:solidFill>
                <a:prstClr val="white"/>
              </a:solidFill>
            </a:endParaRPr>
          </a:p>
          <a:p>
            <a:pPr marL="0" lvl="0" indent="0" defTabSz="914400">
              <a:spcAft>
                <a:spcPts val="0"/>
              </a:spcAft>
              <a:buClrTx/>
              <a:buSzTx/>
              <a:buNone/>
            </a:pPr>
            <a:r>
              <a:rPr lang="en-US" sz="4000" b="1" dirty="0" smtClean="0">
                <a:solidFill>
                  <a:prstClr val="white"/>
                </a:solidFill>
              </a:rPr>
              <a:t>It is the use of </a:t>
            </a:r>
            <a:r>
              <a:rPr lang="en-US" sz="4000" b="1" u="sng" dirty="0" smtClean="0">
                <a:solidFill>
                  <a:prstClr val="white"/>
                </a:solidFill>
              </a:rPr>
              <a:t>logic to determine the future. </a:t>
            </a:r>
          </a:p>
          <a:p>
            <a:pPr marL="0" lvl="0" indent="0" defTabSz="914400">
              <a:spcAft>
                <a:spcPts val="0"/>
              </a:spcAft>
              <a:buClrTx/>
              <a:buSzTx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4" y="2633745"/>
            <a:ext cx="4590686" cy="1390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10766" y="759417"/>
            <a:ext cx="728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u="sng" dirty="0">
                <a:solidFill>
                  <a:prstClr val="white"/>
                </a:solidFill>
              </a:rPr>
              <a:t>educated guesses.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9" y="4023753"/>
            <a:ext cx="227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5222929" y="3037668"/>
            <a:ext cx="201478" cy="201478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323668" y="3215898"/>
            <a:ext cx="201478" cy="201478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122190" y="3223647"/>
            <a:ext cx="201478" cy="201478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5230678" y="3394128"/>
            <a:ext cx="201478" cy="201478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5424407" y="3405752"/>
            <a:ext cx="201478" cy="201478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044699" y="3394127"/>
            <a:ext cx="201478" cy="201478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137688" y="3564607"/>
            <a:ext cx="201478" cy="201478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5331417" y="3595608"/>
            <a:ext cx="201478" cy="201478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529612" y="3564607"/>
            <a:ext cx="201478" cy="201478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940085" y="3564607"/>
            <a:ext cx="201478" cy="201478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4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936" y="337960"/>
            <a:ext cx="1203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Since conjectures are the use of logic, we use it all the time.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62" y="2259401"/>
            <a:ext cx="5036006" cy="3562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3" y="2259401"/>
            <a:ext cx="4968657" cy="3562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936" y="1310132"/>
            <a:ext cx="1344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For example, if it is windy and cloudy, we </a:t>
            </a:r>
            <a:r>
              <a:rPr lang="en-US" sz="2800" dirty="0" smtClean="0">
                <a:solidFill>
                  <a:prstClr val="white"/>
                </a:solidFill>
              </a:rPr>
              <a:t>can assume </a:t>
            </a:r>
            <a:r>
              <a:rPr lang="en-US" sz="2800" dirty="0">
                <a:solidFill>
                  <a:prstClr val="white"/>
                </a:solidFill>
              </a:rPr>
              <a:t>that a storm is on its way.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02499" y="6075123"/>
            <a:ext cx="4158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Windy + Cloudy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237308" y="6252461"/>
            <a:ext cx="337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Storm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Lightning Bolt 7"/>
          <p:cNvSpPr/>
          <p:nvPr/>
        </p:nvSpPr>
        <p:spPr>
          <a:xfrm>
            <a:off x="7110017" y="6124866"/>
            <a:ext cx="1065253" cy="484566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/>
          <p:cNvSpPr/>
          <p:nvPr/>
        </p:nvSpPr>
        <p:spPr>
          <a:xfrm rot="7462237">
            <a:off x="9391522" y="6156258"/>
            <a:ext cx="1065253" cy="484566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5333998" y="3729924"/>
            <a:ext cx="989556" cy="44579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0302" y="4959457"/>
            <a:ext cx="5224274" cy="1425554"/>
          </a:xfrm>
        </p:spPr>
        <p:txBody>
          <a:bodyPr>
            <a:normAutofit/>
          </a:bodyPr>
          <a:lstStyle/>
          <a:p>
            <a:r>
              <a:rPr lang="en-US" sz="8000" b="1" cap="none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Theorem</a:t>
            </a:r>
            <a:endParaRPr lang="en-US" sz="8000" b="1" cap="none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68285"/>
            <a:ext cx="11308596" cy="387457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</a:rPr>
              <a:t>a general proposition not self-evident but proved by a chain of reasoning; a truth established by means of accepted truths.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11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71" y="208767"/>
            <a:ext cx="10131425" cy="1456267"/>
          </a:xfrm>
        </p:spPr>
        <p:txBody>
          <a:bodyPr/>
          <a:lstStyle/>
          <a:p>
            <a:r>
              <a:rPr lang="en-US" dirty="0" smtClean="0"/>
              <a:t>What is Theorem?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0312" y="2077466"/>
            <a:ext cx="12150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Theorems are educated guesses based on past events. 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582444"/>
            <a:ext cx="12438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a way it’s very similar to conjectures,</a:t>
            </a:r>
          </a:p>
          <a:p>
            <a:r>
              <a:rPr lang="en-US" sz="3200" dirty="0" smtClean="0"/>
              <a:t> but different at the same time. </a:t>
            </a:r>
          </a:p>
          <a:p>
            <a:r>
              <a:rPr lang="en-US" sz="3200" dirty="0" smtClean="0"/>
              <a:t>The huge difference is that </a:t>
            </a:r>
            <a:r>
              <a:rPr lang="en-US" sz="3200" i="1" u="sng" dirty="0" smtClean="0"/>
              <a:t>theorems are based by facts from the past. </a:t>
            </a:r>
            <a:endParaRPr lang="en-US" sz="3200" i="1" u="sng" dirty="0"/>
          </a:p>
        </p:txBody>
      </p:sp>
    </p:spTree>
    <p:extLst>
      <p:ext uri="{BB962C8B-B14F-4D97-AF65-F5344CB8AC3E}">
        <p14:creationId xmlns:p14="http://schemas.microsoft.com/office/powerpoint/2010/main" val="30417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0833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For example, we can guess that Phoenix will be hot in the summer,</a:t>
            </a:r>
          </a:p>
          <a:p>
            <a:r>
              <a:rPr lang="en-US" sz="3200" b="1" dirty="0" smtClean="0"/>
              <a:t> because it always has.</a:t>
            </a:r>
            <a:endParaRPr lang="en-US" sz="3200" b="1" dirty="0"/>
          </a:p>
        </p:txBody>
      </p:sp>
      <p:pic>
        <p:nvPicPr>
          <p:cNvPr id="1026" name="Picture 2" descr="https://sarahleelopez4377.files.wordpress.com/2014/04/hot-wea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80" y="2140385"/>
            <a:ext cx="9827669" cy="38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8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307" y="3281819"/>
            <a:ext cx="1093522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</a:rPr>
              <a:t>counterexample</a:t>
            </a:r>
            <a:r>
              <a:rPr lang="en-US" sz="2800" dirty="0">
                <a:latin typeface="arial" panose="020B0604020202020204" pitchFamily="34" charset="0"/>
              </a:rPr>
              <a:t> is a special kind of example that disproves a statement or </a:t>
            </a:r>
            <a:r>
              <a:rPr lang="en-US" sz="2800" dirty="0" smtClean="0">
                <a:latin typeface="arial" panose="020B0604020202020204" pitchFamily="34" charset="0"/>
              </a:rPr>
              <a:t>proposition.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0597" y="1014608"/>
            <a:ext cx="5411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</a:rPr>
              <a:t>C</a:t>
            </a:r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ounterexample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</a:rPr>
              <a:t> 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8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64504"/>
            <a:ext cx="12150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example, if someone state something that is unreal, we can counter-argue it with facts and real evidence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http://static.fjcdn.com/pictures/Counter+argument_520a93_3851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83" y="1621403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06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206</TotalTime>
  <Words>197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arial</vt:lpstr>
      <vt:lpstr>arial</vt:lpstr>
      <vt:lpstr>Calibri</vt:lpstr>
      <vt:lpstr>Calibri Light</vt:lpstr>
      <vt:lpstr>Vladimir Script</vt:lpstr>
      <vt:lpstr>Celestial</vt:lpstr>
      <vt:lpstr>Conjectures,</vt:lpstr>
      <vt:lpstr>Conjectures</vt:lpstr>
      <vt:lpstr>PowerPoint Presentation</vt:lpstr>
      <vt:lpstr>PowerPoint Presentation</vt:lpstr>
      <vt:lpstr>Theorem</vt:lpstr>
      <vt:lpstr>What is Theorem?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Conjectures,</dc:title>
  <dc:creator>pthang9828@student.phoenixunion.org</dc:creator>
  <cp:lastModifiedBy>Maxwell, Dawn</cp:lastModifiedBy>
  <cp:revision>25</cp:revision>
  <dcterms:created xsi:type="dcterms:W3CDTF">2015-09-30T19:58:19Z</dcterms:created>
  <dcterms:modified xsi:type="dcterms:W3CDTF">2015-10-27T13:58:54Z</dcterms:modified>
</cp:coreProperties>
</file>