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Roboto Slab" panose="020B0604020202020204" charset="0"/>
      <p:regular r:id="rId10"/>
      <p:bold r:id="rId11"/>
    </p:embeddedFont>
    <p:embeddedFont>
      <p:font typeface="Verdana" panose="020B0604030504040204" pitchFamily="34" charset="0"/>
      <p:regular r:id="rId12"/>
      <p:bold r:id="rId13"/>
      <p:italic r:id="rId14"/>
      <p:boldItalic r:id="rId15"/>
    </p:embeddedFont>
    <p:embeddedFont>
      <p:font typeface="Roboto" panose="020B0604020202020204" charset="0"/>
      <p:regular r:id="rId16"/>
      <p:bold r:id="rId17"/>
      <p:italic r:id="rId18"/>
      <p:boldItalic r:id="rId19"/>
    </p:embeddedFont>
    <p:embeddedFont>
      <p:font typeface="Syncopate" panose="020B0604020202020204" charset="0"/>
      <p:regular r:id="rId20"/>
      <p:bold r:id="rId2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35441974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680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7774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4256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7738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0066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15168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2012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1524800" y="67260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0" name="Shape 10"/>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1" name="Shape 11"/>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2" name="Shape 12"/>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algn="ctr">
              <a:spcBef>
                <a:spcPts val="0"/>
              </a:spcBef>
              <a:buSzPct val="100000"/>
              <a:defRPr sz="4000"/>
            </a:lvl1pPr>
            <a:lvl2pPr algn="ctr">
              <a:spcBef>
                <a:spcPts val="0"/>
              </a:spcBef>
              <a:buSzPct val="100000"/>
              <a:defRPr sz="4000"/>
            </a:lvl2pPr>
            <a:lvl3pPr algn="ctr">
              <a:spcBef>
                <a:spcPts val="0"/>
              </a:spcBef>
              <a:buSzPct val="100000"/>
              <a:defRPr sz="4000"/>
            </a:lvl3pPr>
            <a:lvl4pPr algn="ctr">
              <a:spcBef>
                <a:spcPts val="0"/>
              </a:spcBef>
              <a:buSzPct val="100000"/>
              <a:defRPr sz="4000"/>
            </a:lvl4pPr>
            <a:lvl5pPr algn="ctr">
              <a:spcBef>
                <a:spcPts val="0"/>
              </a:spcBef>
              <a:buSzPct val="100000"/>
              <a:defRPr sz="4000"/>
            </a:lvl5pPr>
            <a:lvl6pPr algn="ctr">
              <a:spcBef>
                <a:spcPts val="0"/>
              </a:spcBef>
              <a:buSzPct val="100000"/>
              <a:defRPr sz="4000"/>
            </a:lvl6pPr>
            <a:lvl7pPr algn="ctr">
              <a:spcBef>
                <a:spcPts val="0"/>
              </a:spcBef>
              <a:buSzPct val="100000"/>
              <a:defRPr sz="4000"/>
            </a:lvl7pPr>
            <a:lvl8pPr algn="ctr">
              <a:spcBef>
                <a:spcPts val="0"/>
              </a:spcBef>
              <a:buSzPct val="100000"/>
              <a:defRPr sz="4000"/>
            </a:lvl8pPr>
            <a:lvl9pPr algn="ctr">
              <a:spcBef>
                <a:spcPts val="0"/>
              </a:spcBef>
              <a:buSzPct val="100000"/>
              <a:defRPr sz="4000"/>
            </a:lvl9pPr>
          </a:lstStyle>
          <a:p>
            <a:endParaRPr/>
          </a:p>
        </p:txBody>
      </p:sp>
      <p:sp>
        <p:nvSpPr>
          <p:cNvPr id="13" name="Shape 13"/>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150" y="5076825"/>
            <a:ext cx="9143699" cy="66599"/>
          </a:xfrm>
          <a:prstGeom prst="rect">
            <a:avLst/>
          </a:prstGeom>
          <a:solidFill>
            <a:schemeClr val="accent4"/>
          </a:solidFill>
          <a:ln>
            <a:noFill/>
          </a:ln>
        </p:spPr>
        <p:txBody>
          <a:bodyPr lIns="91425" tIns="91425" rIns="91425" bIns="91425" anchor="ctr" anchorCtr="0">
            <a:noAutofit/>
          </a:bodyPr>
          <a:lstStyle/>
          <a:p>
            <a:pPr>
              <a:spcBef>
                <a:spcPts val="0"/>
              </a:spcBef>
              <a:buNone/>
            </a:pPr>
            <a:endParaRPr/>
          </a:p>
        </p:txBody>
      </p:sp>
      <p:sp>
        <p:nvSpPr>
          <p:cNvPr id="53" name="Shape 53"/>
          <p:cNvSpPr txBox="1">
            <a:spLocks noGrp="1"/>
          </p:cNvSpPr>
          <p:nvPr>
            <p:ph type="title"/>
          </p:nvPr>
        </p:nvSpPr>
        <p:spPr>
          <a:xfrm>
            <a:off x="387900" y="1152450"/>
            <a:ext cx="8368200" cy="1538399"/>
          </a:xfrm>
          <a:prstGeom prst="rect">
            <a:avLst/>
          </a:prstGeom>
        </p:spPr>
        <p:txBody>
          <a:bodyPr lIns="91425" tIns="91425" rIns="91425" bIns="91425" anchor="ctr" anchorCtr="0"/>
          <a:lstStyle>
            <a:lvl1pPr algn="ctr">
              <a:spcBef>
                <a:spcPts val="0"/>
              </a:spcBef>
              <a:buClr>
                <a:schemeClr val="accent5"/>
              </a:buClr>
              <a:buSzPct val="100000"/>
              <a:defRPr sz="13000">
                <a:solidFill>
                  <a:schemeClr val="accent5"/>
                </a:solidFill>
              </a:defRPr>
            </a:lvl1pPr>
            <a:lvl2pPr algn="ctr">
              <a:spcBef>
                <a:spcPts val="0"/>
              </a:spcBef>
              <a:buClr>
                <a:schemeClr val="accent5"/>
              </a:buClr>
              <a:buSzPct val="100000"/>
              <a:defRPr sz="13000">
                <a:solidFill>
                  <a:schemeClr val="accent5"/>
                </a:solidFill>
              </a:defRPr>
            </a:lvl2pPr>
            <a:lvl3pPr algn="ctr">
              <a:spcBef>
                <a:spcPts val="0"/>
              </a:spcBef>
              <a:buClr>
                <a:schemeClr val="accent5"/>
              </a:buClr>
              <a:buSzPct val="100000"/>
              <a:defRPr sz="13000">
                <a:solidFill>
                  <a:schemeClr val="accent5"/>
                </a:solidFill>
              </a:defRPr>
            </a:lvl3pPr>
            <a:lvl4pPr algn="ctr">
              <a:spcBef>
                <a:spcPts val="0"/>
              </a:spcBef>
              <a:buClr>
                <a:schemeClr val="accent5"/>
              </a:buClr>
              <a:buSzPct val="100000"/>
              <a:defRPr sz="13000">
                <a:solidFill>
                  <a:schemeClr val="accent5"/>
                </a:solidFill>
              </a:defRPr>
            </a:lvl4pPr>
            <a:lvl5pPr algn="ctr">
              <a:spcBef>
                <a:spcPts val="0"/>
              </a:spcBef>
              <a:buClr>
                <a:schemeClr val="accent5"/>
              </a:buClr>
              <a:buSzPct val="100000"/>
              <a:defRPr sz="13000">
                <a:solidFill>
                  <a:schemeClr val="accent5"/>
                </a:solidFill>
              </a:defRPr>
            </a:lvl5pPr>
            <a:lvl6pPr algn="ctr">
              <a:spcBef>
                <a:spcPts val="0"/>
              </a:spcBef>
              <a:buClr>
                <a:schemeClr val="accent5"/>
              </a:buClr>
              <a:buSzPct val="100000"/>
              <a:defRPr sz="13000">
                <a:solidFill>
                  <a:schemeClr val="accent5"/>
                </a:solidFill>
              </a:defRPr>
            </a:lvl6pPr>
            <a:lvl7pPr algn="ctr">
              <a:spcBef>
                <a:spcPts val="0"/>
              </a:spcBef>
              <a:buClr>
                <a:schemeClr val="accent5"/>
              </a:buClr>
              <a:buSzPct val="100000"/>
              <a:defRPr sz="13000">
                <a:solidFill>
                  <a:schemeClr val="accent5"/>
                </a:solidFill>
              </a:defRPr>
            </a:lvl7pPr>
            <a:lvl8pPr algn="ctr">
              <a:spcBef>
                <a:spcPts val="0"/>
              </a:spcBef>
              <a:buClr>
                <a:schemeClr val="accent5"/>
              </a:buClr>
              <a:buSzPct val="100000"/>
              <a:defRPr sz="13000">
                <a:solidFill>
                  <a:schemeClr val="accent5"/>
                </a:solidFill>
              </a:defRPr>
            </a:lvl8pPr>
            <a:lvl9pPr algn="ctr">
              <a:spcBef>
                <a:spcPts val="0"/>
              </a:spcBef>
              <a:buClr>
                <a:schemeClr val="accent5"/>
              </a:buClr>
              <a:buSzPct val="100000"/>
              <a:defRPr sz="13000">
                <a:solidFill>
                  <a:schemeClr val="accent5"/>
                </a:solidFill>
              </a:defRPr>
            </a:lvl9pPr>
          </a:lstStyle>
          <a:p>
            <a:endParaRPr/>
          </a:p>
        </p:txBody>
      </p:sp>
      <p:sp>
        <p:nvSpPr>
          <p:cNvPr id="54" name="Shape 54"/>
          <p:cNvSpPr txBox="1">
            <a:spLocks noGrp="1"/>
          </p:cNvSpPr>
          <p:nvPr>
            <p:ph type="body" idx="1"/>
          </p:nvPr>
        </p:nvSpPr>
        <p:spPr>
          <a:xfrm>
            <a:off x="387900" y="2919450"/>
            <a:ext cx="8368200" cy="1071599"/>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5" name="Shape 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5"/>
        <p:cNvGrpSpPr/>
        <p:nvPr/>
      </p:nvGrpSpPr>
      <p:grpSpPr>
        <a:xfrm>
          <a:off x="0" y="0"/>
          <a:ext cx="0" cy="0"/>
          <a:chOff x="0" y="0"/>
          <a:chExt cx="0" cy="0"/>
        </a:xfrm>
      </p:grpSpPr>
      <p:cxnSp>
        <p:nvCxnSpPr>
          <p:cNvPr id="16" name="Shape 16"/>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7" name="Shape 17"/>
          <p:cNvSpPr txBox="1">
            <a:spLocks noGrp="1"/>
          </p:cNvSpPr>
          <p:nvPr>
            <p:ph type="title"/>
          </p:nvPr>
        </p:nvSpPr>
        <p:spPr>
          <a:xfrm>
            <a:off x="480750" y="1764950"/>
            <a:ext cx="8222100" cy="907500"/>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1" name="Shape 21"/>
          <p:cNvSpPr txBox="1">
            <a:spLocks noGrp="1"/>
          </p:cNvSpPr>
          <p:nvPr>
            <p:ph type="title"/>
          </p:nvPr>
        </p:nvSpPr>
        <p:spPr>
          <a:xfrm>
            <a:off x="387900" y="458025"/>
            <a:ext cx="8368200" cy="6860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387900" y="1489824"/>
            <a:ext cx="8368200" cy="30788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6" name="Shape 26"/>
          <p:cNvSpPr txBox="1">
            <a:spLocks noGrp="1"/>
          </p:cNvSpPr>
          <p:nvPr>
            <p:ph type="title"/>
          </p:nvPr>
        </p:nvSpPr>
        <p:spPr>
          <a:xfrm>
            <a:off x="387900" y="458025"/>
            <a:ext cx="8368200" cy="6860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387900" y="1489825"/>
            <a:ext cx="3999899" cy="30788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8" name="Shape 28"/>
          <p:cNvSpPr txBox="1">
            <a:spLocks noGrp="1"/>
          </p:cNvSpPr>
          <p:nvPr>
            <p:ph type="body" idx="2"/>
          </p:nvPr>
        </p:nvSpPr>
        <p:spPr>
          <a:xfrm>
            <a:off x="4756200" y="1489825"/>
            <a:ext cx="3999899" cy="3078899"/>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87900" y="458025"/>
            <a:ext cx="8368200" cy="6860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5" name="Shape 35"/>
          <p:cNvSpPr txBox="1">
            <a:spLocks noGrp="1"/>
          </p:cNvSpPr>
          <p:nvPr>
            <p:ph type="title"/>
          </p:nvPr>
        </p:nvSpPr>
        <p:spPr>
          <a:xfrm>
            <a:off x="3879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6" name="Shape 36"/>
          <p:cNvSpPr txBox="1">
            <a:spLocks noGrp="1"/>
          </p:cNvSpPr>
          <p:nvPr>
            <p:ph type="body" idx="1"/>
          </p:nvPr>
        </p:nvSpPr>
        <p:spPr>
          <a:xfrm>
            <a:off x="387900" y="1594025"/>
            <a:ext cx="2807999" cy="26811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6350"/>
            <a:ext cx="5618700" cy="4090800"/>
          </a:xfrm>
          <a:prstGeom prst="rect">
            <a:avLst/>
          </a:prstGeom>
        </p:spPr>
        <p:txBody>
          <a:bodyPr lIns="91425" tIns="91425" rIns="91425" bIns="91425" anchor="ctr" anchorCtr="0"/>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75"/>
            <a:ext cx="4572000" cy="5143499"/>
          </a:xfrm>
          <a:prstGeom prst="rect">
            <a:avLst/>
          </a:prstGeom>
          <a:solidFill>
            <a:schemeClr val="dk2"/>
          </a:solidFill>
          <a:ln>
            <a:noFill/>
          </a:ln>
        </p:spPr>
        <p:txBody>
          <a:bodyPr lIns="91425" tIns="91425" rIns="91425" bIns="91425" anchor="ctr" anchorCtr="0">
            <a:noAutofit/>
          </a:bodyPr>
          <a:lstStyle/>
          <a:p>
            <a:pPr>
              <a:spcBef>
                <a:spcPts val="0"/>
              </a:spcBef>
              <a:buNone/>
            </a:pPr>
            <a:endParaRPr/>
          </a:p>
        </p:txBody>
      </p:sp>
      <p:cxnSp>
        <p:nvCxnSpPr>
          <p:cNvPr id="43" name="Shape 43"/>
          <p:cNvCxnSpPr/>
          <p:nvPr/>
        </p:nvCxnSpPr>
        <p:spPr>
          <a:xfrm>
            <a:off x="5029675" y="4495503"/>
            <a:ext cx="540899" cy="0"/>
          </a:xfrm>
          <a:prstGeom prst="straightConnector1">
            <a:avLst/>
          </a:prstGeom>
          <a:noFill/>
          <a:ln w="38100" cap="flat" cmpd="sng">
            <a:solidFill>
              <a:schemeClr val="accent5"/>
            </a:solidFill>
            <a:prstDash val="solid"/>
            <a:round/>
            <a:headEnd type="none" w="med" len="med"/>
            <a:tailEnd type="none" w="med" len="med"/>
          </a:ln>
        </p:spPr>
      </p:cxnSp>
      <p:sp>
        <p:nvSpPr>
          <p:cNvPr id="44" name="Shape 44"/>
          <p:cNvSpPr txBox="1">
            <a:spLocks noGrp="1"/>
          </p:cNvSpPr>
          <p:nvPr>
            <p:ph type="title"/>
          </p:nvPr>
        </p:nvSpPr>
        <p:spPr>
          <a:xfrm>
            <a:off x="265500" y="1209075"/>
            <a:ext cx="4045199" cy="1506299"/>
          </a:xfrm>
          <a:prstGeom prst="rect">
            <a:avLst/>
          </a:prstGeom>
        </p:spPr>
        <p:txBody>
          <a:bodyPr lIns="91425" tIns="91425" rIns="91425" bIns="91425" anchor="b" anchorCtr="0"/>
          <a:lstStyle>
            <a:lvl1pPr algn="ctr">
              <a:spcBef>
                <a:spcPts val="0"/>
              </a:spcBef>
              <a:buSzPct val="100000"/>
              <a:defRPr sz="3800"/>
            </a:lvl1pPr>
            <a:lvl2pPr algn="ctr">
              <a:spcBef>
                <a:spcPts val="0"/>
              </a:spcBef>
              <a:buSzPct val="100000"/>
              <a:defRPr sz="3800"/>
            </a:lvl2pPr>
            <a:lvl3pPr algn="ctr">
              <a:spcBef>
                <a:spcPts val="0"/>
              </a:spcBef>
              <a:buSzPct val="100000"/>
              <a:defRPr sz="3800"/>
            </a:lvl3pPr>
            <a:lvl4pPr algn="ctr">
              <a:spcBef>
                <a:spcPts val="0"/>
              </a:spcBef>
              <a:buSzPct val="100000"/>
              <a:defRPr sz="3800"/>
            </a:lvl4pPr>
            <a:lvl5pPr algn="ctr">
              <a:spcBef>
                <a:spcPts val="0"/>
              </a:spcBef>
              <a:buSzPct val="100000"/>
              <a:defRPr sz="3800"/>
            </a:lvl5pPr>
            <a:lvl6pPr algn="ctr">
              <a:spcBef>
                <a:spcPts val="0"/>
              </a:spcBef>
              <a:buSzPct val="100000"/>
              <a:defRPr sz="3800"/>
            </a:lvl6pPr>
            <a:lvl7pPr algn="ctr">
              <a:spcBef>
                <a:spcPts val="0"/>
              </a:spcBef>
              <a:buSzPct val="100000"/>
              <a:defRPr sz="3800"/>
            </a:lvl7pPr>
            <a:lvl8pPr algn="ctr">
              <a:spcBef>
                <a:spcPts val="0"/>
              </a:spcBef>
              <a:buSzPct val="100000"/>
              <a:defRPr sz="3800"/>
            </a:lvl8pPr>
            <a:lvl9pPr algn="ctr">
              <a:spcBef>
                <a:spcPts val="0"/>
              </a:spcBef>
              <a:buSzPct val="100000"/>
              <a:defRPr sz="3800"/>
            </a:lvl9pPr>
          </a:lstStyle>
          <a:p>
            <a:endParaRPr/>
          </a:p>
        </p:txBody>
      </p:sp>
      <p:sp>
        <p:nvSpPr>
          <p:cNvPr id="45" name="Shape 45"/>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accent5"/>
              </a:buClr>
              <a:buSzPct val="100000"/>
              <a:buNone/>
              <a:defRPr sz="2100">
                <a:solidFill>
                  <a:schemeClr val="accent5"/>
                </a:solidFill>
              </a:defRPr>
            </a:lvl1pPr>
            <a:lvl2pPr algn="ctr">
              <a:lnSpc>
                <a:spcPct val="100000"/>
              </a:lnSpc>
              <a:spcBef>
                <a:spcPts val="0"/>
              </a:spcBef>
              <a:spcAft>
                <a:spcPts val="0"/>
              </a:spcAft>
              <a:buClr>
                <a:schemeClr val="accent5"/>
              </a:buClr>
              <a:buSzPct val="100000"/>
              <a:buNone/>
              <a:defRPr sz="2100">
                <a:solidFill>
                  <a:schemeClr val="accent5"/>
                </a:solidFill>
              </a:defRPr>
            </a:lvl2pPr>
            <a:lvl3pPr algn="ctr">
              <a:lnSpc>
                <a:spcPct val="100000"/>
              </a:lnSpc>
              <a:spcBef>
                <a:spcPts val="0"/>
              </a:spcBef>
              <a:spcAft>
                <a:spcPts val="0"/>
              </a:spcAft>
              <a:buClr>
                <a:schemeClr val="accent5"/>
              </a:buClr>
              <a:buSzPct val="100000"/>
              <a:buNone/>
              <a:defRPr sz="2100">
                <a:solidFill>
                  <a:schemeClr val="accent5"/>
                </a:solidFill>
              </a:defRPr>
            </a:lvl3pPr>
            <a:lvl4pPr algn="ctr">
              <a:lnSpc>
                <a:spcPct val="100000"/>
              </a:lnSpc>
              <a:spcBef>
                <a:spcPts val="0"/>
              </a:spcBef>
              <a:spcAft>
                <a:spcPts val="0"/>
              </a:spcAft>
              <a:buClr>
                <a:schemeClr val="accent5"/>
              </a:buClr>
              <a:buSzPct val="100000"/>
              <a:buNone/>
              <a:defRPr sz="2100">
                <a:solidFill>
                  <a:schemeClr val="accent5"/>
                </a:solidFill>
              </a:defRPr>
            </a:lvl4pPr>
            <a:lvl5pPr algn="ctr">
              <a:lnSpc>
                <a:spcPct val="100000"/>
              </a:lnSpc>
              <a:spcBef>
                <a:spcPts val="0"/>
              </a:spcBef>
              <a:spcAft>
                <a:spcPts val="0"/>
              </a:spcAft>
              <a:buClr>
                <a:schemeClr val="accent5"/>
              </a:buClr>
              <a:buSzPct val="100000"/>
              <a:buNone/>
              <a:defRPr sz="2100">
                <a:solidFill>
                  <a:schemeClr val="accent5"/>
                </a:solidFill>
              </a:defRPr>
            </a:lvl5pPr>
            <a:lvl6pPr algn="ctr">
              <a:lnSpc>
                <a:spcPct val="100000"/>
              </a:lnSpc>
              <a:spcBef>
                <a:spcPts val="0"/>
              </a:spcBef>
              <a:spcAft>
                <a:spcPts val="0"/>
              </a:spcAft>
              <a:buClr>
                <a:schemeClr val="accent5"/>
              </a:buClr>
              <a:buSzPct val="100000"/>
              <a:buNone/>
              <a:defRPr sz="2100">
                <a:solidFill>
                  <a:schemeClr val="accent5"/>
                </a:solidFill>
              </a:defRPr>
            </a:lvl6pPr>
            <a:lvl7pPr algn="ctr">
              <a:lnSpc>
                <a:spcPct val="100000"/>
              </a:lnSpc>
              <a:spcBef>
                <a:spcPts val="0"/>
              </a:spcBef>
              <a:spcAft>
                <a:spcPts val="0"/>
              </a:spcAft>
              <a:buClr>
                <a:schemeClr val="accent5"/>
              </a:buClr>
              <a:buSzPct val="100000"/>
              <a:buNone/>
              <a:defRPr sz="2100">
                <a:solidFill>
                  <a:schemeClr val="accent5"/>
                </a:solidFill>
              </a:defRPr>
            </a:lvl7pPr>
            <a:lvl8pPr algn="ctr">
              <a:lnSpc>
                <a:spcPct val="100000"/>
              </a:lnSpc>
              <a:spcBef>
                <a:spcPts val="0"/>
              </a:spcBef>
              <a:spcAft>
                <a:spcPts val="0"/>
              </a:spcAft>
              <a:buClr>
                <a:schemeClr val="accent5"/>
              </a:buClr>
              <a:buSzPct val="100000"/>
              <a:buNone/>
              <a:defRPr sz="2100">
                <a:solidFill>
                  <a:schemeClr val="accent5"/>
                </a:solidFill>
              </a:defRPr>
            </a:lvl8pPr>
            <a:lvl9pPr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6" name="Shape 46"/>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33725"/>
            <a:ext cx="5998800" cy="598799"/>
          </a:xfrm>
          <a:prstGeom prst="rect">
            <a:avLst/>
          </a:prstGeom>
        </p:spPr>
        <p:txBody>
          <a:bodyPr lIns="91425" tIns="91425" rIns="91425" bIns="91425" anchor="ctr" anchorCtr="0"/>
          <a:lstStyle>
            <a:lvl1pPr>
              <a:lnSpc>
                <a:spcPct val="100000"/>
              </a:lnSpc>
              <a:spcBef>
                <a:spcPts val="0"/>
              </a:spcBef>
              <a:spcAft>
                <a:spcPts val="0"/>
              </a:spcAft>
              <a:buFont typeface="Roboto Slab"/>
              <a:buNone/>
              <a:defRPr>
                <a:latin typeface="Roboto Slab"/>
                <a:ea typeface="Roboto Slab"/>
                <a:cs typeface="Roboto Slab"/>
                <a:sym typeface="Roboto Slab"/>
              </a:defRPr>
            </a:lvl1pPr>
          </a:lstStyle>
          <a:p>
            <a:endParaRPr/>
          </a:p>
        </p:txBody>
      </p:sp>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6" name="Shape 6"/>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a:endParaRPr/>
          </a:p>
        </p:txBody>
      </p:sp>
      <p:sp>
        <p:nvSpPr>
          <p:cNvPr id="7" name="Shape 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385325" y="603549"/>
            <a:ext cx="5783400" cy="2445899"/>
          </a:xfrm>
          <a:prstGeom prst="rect">
            <a:avLst/>
          </a:prstGeom>
        </p:spPr>
        <p:txBody>
          <a:bodyPr lIns="91425" tIns="91425" rIns="91425" bIns="91425" anchor="b" anchorCtr="0">
            <a:noAutofit/>
          </a:bodyPr>
          <a:lstStyle/>
          <a:p>
            <a:pPr>
              <a:spcBef>
                <a:spcPts val="0"/>
              </a:spcBef>
              <a:buNone/>
            </a:pPr>
            <a:r>
              <a:rPr lang="en"/>
              <a:t>transversal, corresponding angles, and consecutive interior</a:t>
            </a:r>
          </a:p>
        </p:txBody>
      </p:sp>
      <p:sp>
        <p:nvSpPr>
          <p:cNvPr id="60" name="Shape 60"/>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algn="l">
              <a:spcBef>
                <a:spcPts val="0"/>
              </a:spcBef>
              <a:buNone/>
            </a:pPr>
            <a:r>
              <a:rPr lang="en"/>
              <a:t>By Marco Ayon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rtl="0">
              <a:spcBef>
                <a:spcPts val="0"/>
              </a:spcBef>
              <a:buNone/>
            </a:pPr>
            <a:endParaRPr/>
          </a:p>
          <a:p>
            <a:pPr>
              <a:spcBef>
                <a:spcPts val="0"/>
              </a:spcBef>
              <a:buNone/>
            </a:pPr>
            <a:r>
              <a:rPr lang="en"/>
              <a:t>Transversal corresponding angles</a:t>
            </a:r>
          </a:p>
        </p:txBody>
      </p:sp>
      <p:sp>
        <p:nvSpPr>
          <p:cNvPr id="66" name="Shape 66"/>
          <p:cNvSpPr txBox="1">
            <a:spLocks noGrp="1"/>
          </p:cNvSpPr>
          <p:nvPr>
            <p:ph type="body" idx="1"/>
          </p:nvPr>
        </p:nvSpPr>
        <p:spPr>
          <a:xfrm>
            <a:off x="387900" y="1463074"/>
            <a:ext cx="8368200" cy="3078899"/>
          </a:xfrm>
          <a:prstGeom prst="rect">
            <a:avLst/>
          </a:prstGeom>
          <a:solidFill>
            <a:schemeClr val="lt1"/>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r>
              <a:rPr lang="en" sz="1200">
                <a:solidFill>
                  <a:srgbClr val="222222"/>
                </a:solidFill>
                <a:highlight>
                  <a:srgbClr val="FFFFFF"/>
                </a:highlight>
                <a:latin typeface="Arial"/>
                <a:ea typeface="Arial"/>
                <a:cs typeface="Arial"/>
                <a:sym typeface="Arial"/>
              </a:rPr>
              <a:t>a </a:t>
            </a:r>
            <a:r>
              <a:rPr lang="en" sz="1200" b="1">
                <a:solidFill>
                  <a:srgbClr val="222222"/>
                </a:solidFill>
                <a:highlight>
                  <a:srgbClr val="FFFFFF"/>
                </a:highlight>
                <a:latin typeface="Arial"/>
                <a:ea typeface="Arial"/>
                <a:cs typeface="Arial"/>
                <a:sym typeface="Arial"/>
              </a:rPr>
              <a:t>transversal</a:t>
            </a:r>
            <a:r>
              <a:rPr lang="en" sz="1200">
                <a:solidFill>
                  <a:srgbClr val="222222"/>
                </a:solidFill>
                <a:highlight>
                  <a:srgbClr val="FFFFFF"/>
                </a:highlight>
                <a:latin typeface="Arial"/>
                <a:ea typeface="Arial"/>
                <a:cs typeface="Arial"/>
                <a:sym typeface="Arial"/>
              </a:rPr>
              <a:t> is a line that passes through two lines in the same plane at two distinct points. Transversals play a role in establishing whether two other lines in the Euclidean plane are parallel (</a:t>
            </a:r>
            <a:r>
              <a:rPr lang="en" sz="1200" b="1">
                <a:solidFill>
                  <a:srgbClr val="222222"/>
                </a:solidFill>
                <a:highlight>
                  <a:srgbClr val="FFFFFF"/>
                </a:highlight>
                <a:latin typeface="Arial"/>
                <a:ea typeface="Arial"/>
                <a:cs typeface="Arial"/>
                <a:sym typeface="Arial"/>
              </a:rPr>
              <a:t>Euclidean</a:t>
            </a:r>
            <a:r>
              <a:rPr lang="en" sz="1200">
                <a:solidFill>
                  <a:srgbClr val="222222"/>
                </a:solidFill>
                <a:highlight>
                  <a:srgbClr val="FFFFFF"/>
                </a:highlight>
                <a:latin typeface="Arial"/>
                <a:ea typeface="Arial"/>
                <a:cs typeface="Arial"/>
                <a:sym typeface="Arial"/>
              </a:rPr>
              <a:t> space encompasses the two-dimensional </a:t>
            </a:r>
            <a:r>
              <a:rPr lang="en" sz="1200" b="1">
                <a:solidFill>
                  <a:srgbClr val="222222"/>
                </a:solidFill>
                <a:highlight>
                  <a:srgbClr val="FFFFFF"/>
                </a:highlight>
                <a:latin typeface="Arial"/>
                <a:ea typeface="Arial"/>
                <a:cs typeface="Arial"/>
                <a:sym typeface="Arial"/>
              </a:rPr>
              <a:t>Euclidean plane)</a:t>
            </a:r>
            <a:r>
              <a:rPr lang="en" sz="1200">
                <a:solidFill>
                  <a:srgbClr val="222222"/>
                </a:solidFill>
                <a:highlight>
                  <a:srgbClr val="FFFFFF"/>
                </a:highlight>
                <a:latin typeface="Arial"/>
                <a:ea typeface="Arial"/>
                <a:cs typeface="Arial"/>
                <a:sym typeface="Arial"/>
              </a:rPr>
              <a:t>When two lines are crossed by another line (which is called the </a:t>
            </a:r>
            <a:r>
              <a:rPr lang="en" sz="1200" b="1">
                <a:solidFill>
                  <a:srgbClr val="222222"/>
                </a:solidFill>
                <a:highlight>
                  <a:srgbClr val="FFFFFF"/>
                </a:highlight>
                <a:latin typeface="Arial"/>
                <a:ea typeface="Arial"/>
                <a:cs typeface="Arial"/>
                <a:sym typeface="Arial"/>
              </a:rPr>
              <a:t>Transversal</a:t>
            </a:r>
            <a:r>
              <a:rPr lang="en" sz="1200">
                <a:solidFill>
                  <a:srgbClr val="222222"/>
                </a:solidFill>
                <a:highlight>
                  <a:srgbClr val="FFFFFF"/>
                </a:highlight>
                <a:latin typeface="Arial"/>
                <a:ea typeface="Arial"/>
                <a:cs typeface="Arial"/>
                <a:sym typeface="Arial"/>
              </a:rPr>
              <a:t>), the </a:t>
            </a:r>
            <a:r>
              <a:rPr lang="en" sz="1200" b="1">
                <a:solidFill>
                  <a:srgbClr val="222222"/>
                </a:solidFill>
                <a:highlight>
                  <a:srgbClr val="FFFFFF"/>
                </a:highlight>
                <a:latin typeface="Arial"/>
                <a:ea typeface="Arial"/>
                <a:cs typeface="Arial"/>
                <a:sym typeface="Arial"/>
              </a:rPr>
              <a:t>angles</a:t>
            </a:r>
            <a:r>
              <a:rPr lang="en" sz="1200">
                <a:solidFill>
                  <a:srgbClr val="222222"/>
                </a:solidFill>
                <a:highlight>
                  <a:srgbClr val="FFFFFF"/>
                </a:highlight>
                <a:latin typeface="Arial"/>
                <a:ea typeface="Arial"/>
                <a:cs typeface="Arial"/>
                <a:sym typeface="Arial"/>
              </a:rPr>
              <a:t> in matching corners are called </a:t>
            </a:r>
            <a:r>
              <a:rPr lang="en" sz="1200" b="1">
                <a:solidFill>
                  <a:srgbClr val="222222"/>
                </a:solidFill>
                <a:highlight>
                  <a:srgbClr val="FFFFFF"/>
                </a:highlight>
                <a:latin typeface="Arial"/>
                <a:ea typeface="Arial"/>
                <a:cs typeface="Arial"/>
                <a:sym typeface="Arial"/>
              </a:rPr>
              <a:t>corresponding angles</a:t>
            </a:r>
            <a:r>
              <a:rPr lang="en" sz="1200">
                <a:solidFill>
                  <a:srgbClr val="222222"/>
                </a:solidFill>
                <a:highlight>
                  <a:srgbClr val="FFFFFF"/>
                </a:highlight>
                <a:latin typeface="Arial"/>
                <a:ea typeface="Arial"/>
                <a:cs typeface="Arial"/>
                <a:sym typeface="Arial"/>
              </a:rPr>
              <a:t>. When the two lines are parallel</a:t>
            </a:r>
            <a:r>
              <a:rPr lang="en" sz="1200" b="1">
                <a:solidFill>
                  <a:srgbClr val="222222"/>
                </a:solidFill>
                <a:highlight>
                  <a:srgbClr val="FFFFFF"/>
                </a:highlight>
                <a:latin typeface="Arial"/>
                <a:ea typeface="Arial"/>
                <a:cs typeface="Arial"/>
                <a:sym typeface="Arial"/>
              </a:rPr>
              <a:t>Corresponding Angles</a:t>
            </a:r>
            <a:r>
              <a:rPr lang="en" sz="1200">
                <a:solidFill>
                  <a:srgbClr val="222222"/>
                </a:solidFill>
                <a:highlight>
                  <a:srgbClr val="FFFFFF"/>
                </a:highlight>
                <a:latin typeface="Arial"/>
                <a:ea typeface="Arial"/>
                <a:cs typeface="Arial"/>
                <a:sym typeface="Arial"/>
              </a:rPr>
              <a:t> are equal.</a:t>
            </a:r>
          </a:p>
        </p:txBody>
      </p:sp>
      <p:pic>
        <p:nvPicPr>
          <p:cNvPr id="67" name="Shape 67"/>
          <p:cNvPicPr preferRelativeResize="0"/>
          <p:nvPr/>
        </p:nvPicPr>
        <p:blipFill>
          <a:blip r:embed="rId3">
            <a:alphaModFix/>
          </a:blip>
          <a:stretch>
            <a:fillRect/>
          </a:stretch>
        </p:blipFill>
        <p:spPr>
          <a:xfrm>
            <a:off x="387900" y="2744975"/>
            <a:ext cx="3181224" cy="1797000"/>
          </a:xfrm>
          <a:prstGeom prst="rect">
            <a:avLst/>
          </a:prstGeom>
          <a:noFill/>
          <a:ln>
            <a:noFill/>
          </a:ln>
        </p:spPr>
      </p:pic>
      <p:pic>
        <p:nvPicPr>
          <p:cNvPr id="68" name="Shape 68"/>
          <p:cNvPicPr preferRelativeResize="0"/>
          <p:nvPr/>
        </p:nvPicPr>
        <p:blipFill>
          <a:blip r:embed="rId4">
            <a:alphaModFix/>
          </a:blip>
          <a:stretch>
            <a:fillRect/>
          </a:stretch>
        </p:blipFill>
        <p:spPr>
          <a:xfrm>
            <a:off x="3734250" y="2744975"/>
            <a:ext cx="5021850" cy="184440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a:spcBef>
                <a:spcPts val="0"/>
              </a:spcBef>
              <a:buNone/>
            </a:pPr>
            <a:r>
              <a:rPr lang="en"/>
              <a:t>transversal corresponding angles </a:t>
            </a:r>
          </a:p>
        </p:txBody>
      </p:sp>
      <p:sp>
        <p:nvSpPr>
          <p:cNvPr id="74" name="Shape 74"/>
          <p:cNvSpPr txBox="1">
            <a:spLocks noGrp="1"/>
          </p:cNvSpPr>
          <p:nvPr>
            <p:ph type="body" idx="1"/>
          </p:nvPr>
        </p:nvSpPr>
        <p:spPr>
          <a:xfrm>
            <a:off x="387900" y="1489824"/>
            <a:ext cx="8368200" cy="3078899"/>
          </a:xfrm>
          <a:prstGeom prst="rect">
            <a:avLst/>
          </a:prstGeom>
        </p:spPr>
        <p:txBody>
          <a:bodyPr lIns="91425" tIns="91425" rIns="91425" bIns="91425" anchor="t" anchorCtr="0">
            <a:noAutofit/>
          </a:bodyPr>
          <a:lstStyle/>
          <a:p>
            <a:pPr rtl="0">
              <a:spcBef>
                <a:spcPts val="0"/>
              </a:spcBef>
              <a:buNone/>
            </a:pPr>
            <a:r>
              <a:rPr lang="en"/>
              <a:t>here is an example of a transversal corresponding angles.  </a:t>
            </a:r>
          </a:p>
          <a:p>
            <a:pPr>
              <a:spcBef>
                <a:spcPts val="0"/>
              </a:spcBef>
              <a:buNone/>
            </a:pPr>
            <a:r>
              <a:rPr lang="en"/>
              <a:t>  https://www.youtube.com/watch?v=iMINKDZk-uM</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a:spcBef>
                <a:spcPts val="0"/>
              </a:spcBef>
              <a:buNone/>
            </a:pPr>
            <a:r>
              <a:rPr lang="en" sz="2400"/>
              <a:t>real world of transversal corresponding angles</a:t>
            </a:r>
          </a:p>
        </p:txBody>
      </p:sp>
      <p:sp>
        <p:nvSpPr>
          <p:cNvPr id="80" name="Shape 80"/>
          <p:cNvSpPr txBox="1">
            <a:spLocks noGrp="1"/>
          </p:cNvSpPr>
          <p:nvPr>
            <p:ph type="body" idx="1"/>
          </p:nvPr>
        </p:nvSpPr>
        <p:spPr>
          <a:xfrm>
            <a:off x="387900" y="1489824"/>
            <a:ext cx="8368200" cy="3078899"/>
          </a:xfrm>
          <a:prstGeom prst="rect">
            <a:avLst/>
          </a:prstGeom>
        </p:spPr>
        <p:txBody>
          <a:bodyPr lIns="91425" tIns="91425" rIns="91425" bIns="91425" anchor="t" anchorCtr="0">
            <a:noAutofit/>
          </a:bodyPr>
          <a:lstStyle/>
          <a:p>
            <a:pPr>
              <a:spcBef>
                <a:spcPts val="0"/>
              </a:spcBef>
              <a:buNone/>
            </a:pPr>
            <a:endParaRPr/>
          </a:p>
        </p:txBody>
      </p:sp>
      <p:pic>
        <p:nvPicPr>
          <p:cNvPr id="81" name="Shape 81"/>
          <p:cNvPicPr preferRelativeResize="0"/>
          <p:nvPr/>
        </p:nvPicPr>
        <p:blipFill>
          <a:blip r:embed="rId3">
            <a:alphaModFix/>
          </a:blip>
          <a:stretch>
            <a:fillRect/>
          </a:stretch>
        </p:blipFill>
        <p:spPr>
          <a:xfrm>
            <a:off x="387900" y="1531850"/>
            <a:ext cx="3025499" cy="3036875"/>
          </a:xfrm>
          <a:prstGeom prst="rect">
            <a:avLst/>
          </a:prstGeom>
          <a:noFill/>
          <a:ln>
            <a:noFill/>
          </a:ln>
        </p:spPr>
      </p:pic>
      <p:pic>
        <p:nvPicPr>
          <p:cNvPr id="82" name="Shape 82"/>
          <p:cNvPicPr preferRelativeResize="0"/>
          <p:nvPr/>
        </p:nvPicPr>
        <p:blipFill>
          <a:blip r:embed="rId4">
            <a:alphaModFix/>
          </a:blip>
          <a:stretch>
            <a:fillRect/>
          </a:stretch>
        </p:blipFill>
        <p:spPr>
          <a:xfrm>
            <a:off x="3413400" y="1489825"/>
            <a:ext cx="2851925" cy="3078899"/>
          </a:xfrm>
          <a:prstGeom prst="rect">
            <a:avLst/>
          </a:prstGeom>
          <a:noFill/>
          <a:ln>
            <a:noFill/>
          </a:ln>
        </p:spPr>
      </p:pic>
      <p:pic>
        <p:nvPicPr>
          <p:cNvPr id="83" name="Shape 83"/>
          <p:cNvPicPr preferRelativeResize="0"/>
          <p:nvPr/>
        </p:nvPicPr>
        <p:blipFill>
          <a:blip r:embed="rId5">
            <a:alphaModFix/>
          </a:blip>
          <a:stretch>
            <a:fillRect/>
          </a:stretch>
        </p:blipFill>
        <p:spPr>
          <a:xfrm>
            <a:off x="6265325" y="1489825"/>
            <a:ext cx="2490775" cy="30788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a:spcBef>
                <a:spcPts val="0"/>
              </a:spcBef>
              <a:buNone/>
            </a:pPr>
            <a:r>
              <a:rPr lang="en"/>
              <a:t>consecutive interior</a:t>
            </a:r>
          </a:p>
        </p:txBody>
      </p:sp>
      <p:sp>
        <p:nvSpPr>
          <p:cNvPr id="89" name="Shape 89"/>
          <p:cNvSpPr txBox="1">
            <a:spLocks noGrp="1"/>
          </p:cNvSpPr>
          <p:nvPr>
            <p:ph type="body" idx="1"/>
          </p:nvPr>
        </p:nvSpPr>
        <p:spPr>
          <a:xfrm>
            <a:off x="387900" y="1489824"/>
            <a:ext cx="8368200" cy="3078899"/>
          </a:xfrm>
          <a:prstGeom prst="rect">
            <a:avLst/>
          </a:prstGeom>
        </p:spPr>
        <p:txBody>
          <a:bodyPr lIns="91425" tIns="91425" rIns="91425" bIns="91425" anchor="t" anchorCtr="0">
            <a:noAutofit/>
          </a:bodyPr>
          <a:lstStyle/>
          <a:p>
            <a:pPr rtl="0">
              <a:spcBef>
                <a:spcPts val="0"/>
              </a:spcBef>
              <a:buNone/>
            </a:pPr>
            <a:r>
              <a:rPr lang="en" sz="1200">
                <a:solidFill>
                  <a:srgbClr val="EFEFEF"/>
                </a:solidFill>
                <a:latin typeface="Verdana"/>
                <a:ea typeface="Verdana"/>
                <a:cs typeface="Verdana"/>
                <a:sym typeface="Verdana"/>
              </a:rPr>
              <a:t>When two lines are crossed by another line (which is called the Transversal), the pairs of angles on one side of the transversal, but inside the two lines are called Consecutive Interior Angles.</a:t>
            </a:r>
          </a:p>
          <a:p>
            <a:pPr rtl="0">
              <a:spcBef>
                <a:spcPts val="0"/>
              </a:spcBef>
              <a:buNone/>
            </a:pPr>
            <a:endParaRPr sz="1200">
              <a:solidFill>
                <a:srgbClr val="EFEFEF"/>
              </a:solidFill>
              <a:latin typeface="Verdana"/>
              <a:ea typeface="Verdana"/>
              <a:cs typeface="Verdana"/>
              <a:sym typeface="Verdana"/>
            </a:endParaRPr>
          </a:p>
          <a:p>
            <a:pPr rtl="0">
              <a:spcBef>
                <a:spcPts val="0"/>
              </a:spcBef>
              <a:buNone/>
            </a:pPr>
            <a:r>
              <a:rPr lang="en" sz="2400">
                <a:solidFill>
                  <a:srgbClr val="EFEFEF"/>
                </a:solidFill>
                <a:latin typeface="Verdana"/>
                <a:ea typeface="Verdana"/>
                <a:cs typeface="Verdana"/>
                <a:sym typeface="Verdana"/>
              </a:rPr>
              <a:t>									c+e=180</a:t>
            </a:r>
          </a:p>
          <a:p>
            <a:pPr>
              <a:spcBef>
                <a:spcPts val="0"/>
              </a:spcBef>
              <a:buNone/>
            </a:pPr>
            <a:r>
              <a:rPr lang="en" sz="2400">
                <a:solidFill>
                  <a:srgbClr val="EFEFEF"/>
                </a:solidFill>
                <a:latin typeface="Verdana"/>
                <a:ea typeface="Verdana"/>
                <a:cs typeface="Verdana"/>
                <a:sym typeface="Verdana"/>
              </a:rPr>
              <a:t>									d+e+180</a:t>
            </a:r>
          </a:p>
        </p:txBody>
      </p:sp>
      <p:pic>
        <p:nvPicPr>
          <p:cNvPr id="90" name="Shape 90"/>
          <p:cNvPicPr preferRelativeResize="0"/>
          <p:nvPr/>
        </p:nvPicPr>
        <p:blipFill>
          <a:blip r:embed="rId3">
            <a:alphaModFix/>
          </a:blip>
          <a:stretch>
            <a:fillRect/>
          </a:stretch>
        </p:blipFill>
        <p:spPr>
          <a:xfrm>
            <a:off x="6034450" y="2557825"/>
            <a:ext cx="2190750" cy="201089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64100" y="458025"/>
            <a:ext cx="8368200" cy="686099"/>
          </a:xfrm>
          <a:prstGeom prst="rect">
            <a:avLst/>
          </a:prstGeom>
        </p:spPr>
        <p:txBody>
          <a:bodyPr lIns="91425" tIns="91425" rIns="91425" bIns="91425" anchor="b" anchorCtr="0">
            <a:noAutofit/>
          </a:bodyPr>
          <a:lstStyle/>
          <a:p>
            <a:pPr>
              <a:spcBef>
                <a:spcPts val="0"/>
              </a:spcBef>
              <a:buNone/>
            </a:pPr>
            <a:r>
              <a:rPr lang="en"/>
              <a:t>consecutive interior</a:t>
            </a:r>
          </a:p>
        </p:txBody>
      </p:sp>
      <p:sp>
        <p:nvSpPr>
          <p:cNvPr id="96" name="Shape 96"/>
          <p:cNvSpPr txBox="1">
            <a:spLocks noGrp="1"/>
          </p:cNvSpPr>
          <p:nvPr>
            <p:ph type="body" idx="1"/>
          </p:nvPr>
        </p:nvSpPr>
        <p:spPr>
          <a:xfrm>
            <a:off x="387907" y="1626545"/>
            <a:ext cx="8368200" cy="3078899"/>
          </a:xfrm>
          <a:prstGeom prst="rect">
            <a:avLst/>
          </a:prstGeom>
        </p:spPr>
        <p:txBody>
          <a:bodyPr lIns="91425" tIns="91425" rIns="91425" bIns="91425" anchor="t" anchorCtr="0">
            <a:noAutofit/>
          </a:bodyPr>
          <a:lstStyle/>
          <a:p>
            <a:pPr rtl="0">
              <a:spcBef>
                <a:spcPts val="0"/>
              </a:spcBef>
              <a:buNone/>
            </a:pPr>
            <a:r>
              <a:rPr lang="en"/>
              <a:t>here an example of consecutive interior.</a:t>
            </a:r>
          </a:p>
          <a:p>
            <a:pPr>
              <a:spcBef>
                <a:spcPts val="0"/>
              </a:spcBef>
              <a:buNone/>
            </a:pPr>
            <a:r>
              <a:rPr lang="en"/>
              <a:t>https://www.youtube.com/watch?v=e_Nt2JitPFU</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87900" y="458025"/>
            <a:ext cx="8368200" cy="686099"/>
          </a:xfrm>
          <a:prstGeom prst="rect">
            <a:avLst/>
          </a:prstGeom>
        </p:spPr>
        <p:txBody>
          <a:bodyPr lIns="91425" tIns="91425" rIns="91425" bIns="91425" anchor="b" anchorCtr="0">
            <a:noAutofit/>
          </a:bodyPr>
          <a:lstStyle/>
          <a:p>
            <a:pPr>
              <a:spcBef>
                <a:spcPts val="0"/>
              </a:spcBef>
              <a:buNone/>
            </a:pPr>
            <a:r>
              <a:rPr lang="en"/>
              <a:t>real world consecutive interior</a:t>
            </a:r>
          </a:p>
        </p:txBody>
      </p:sp>
      <p:sp>
        <p:nvSpPr>
          <p:cNvPr id="102" name="Shape 102"/>
          <p:cNvSpPr txBox="1">
            <a:spLocks noGrp="1"/>
          </p:cNvSpPr>
          <p:nvPr>
            <p:ph type="body" idx="1"/>
          </p:nvPr>
        </p:nvSpPr>
        <p:spPr>
          <a:xfrm>
            <a:off x="387887" y="1429653"/>
            <a:ext cx="8368200" cy="3078899"/>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a:spcBef>
                <a:spcPts val="0"/>
              </a:spcBef>
              <a:buNone/>
            </a:pPr>
            <a:endParaRPr/>
          </a:p>
        </p:txBody>
      </p:sp>
      <p:pic>
        <p:nvPicPr>
          <p:cNvPr id="103" name="Shape 103"/>
          <p:cNvPicPr preferRelativeResize="0"/>
          <p:nvPr/>
        </p:nvPicPr>
        <p:blipFill rotWithShape="1">
          <a:blip r:embed="rId3">
            <a:alphaModFix/>
          </a:blip>
          <a:srcRect/>
          <a:stretch/>
        </p:blipFill>
        <p:spPr>
          <a:xfrm>
            <a:off x="322336" y="1437212"/>
            <a:ext cx="2412124" cy="3063775"/>
          </a:xfrm>
          <a:prstGeom prst="rect">
            <a:avLst/>
          </a:prstGeom>
          <a:noFill/>
          <a:ln w="28575" cap="flat" cmpd="sng">
            <a:solidFill>
              <a:srgbClr val="00FFFF"/>
            </a:solidFill>
            <a:prstDash val="solid"/>
            <a:round/>
            <a:headEnd type="none" w="med" len="med"/>
            <a:tailEnd type="none" w="med" len="med"/>
          </a:ln>
        </p:spPr>
      </p:pic>
      <p:cxnSp>
        <p:nvCxnSpPr>
          <p:cNvPr id="104" name="Shape 104"/>
          <p:cNvCxnSpPr/>
          <p:nvPr/>
        </p:nvCxnSpPr>
        <p:spPr>
          <a:xfrm rot="10800000" flipH="1">
            <a:off x="549975" y="3029693"/>
            <a:ext cx="1787699" cy="27300"/>
          </a:xfrm>
          <a:prstGeom prst="straightConnector1">
            <a:avLst/>
          </a:prstGeom>
          <a:noFill/>
          <a:ln w="76200" cap="flat" cmpd="sng">
            <a:solidFill>
              <a:srgbClr val="4A86E8"/>
            </a:solidFill>
            <a:prstDash val="solid"/>
            <a:round/>
            <a:headEnd type="none" w="lg" len="lg"/>
            <a:tailEnd type="none" w="lg" len="lg"/>
          </a:ln>
        </p:spPr>
      </p:cxnSp>
      <p:cxnSp>
        <p:nvCxnSpPr>
          <p:cNvPr id="105" name="Shape 105"/>
          <p:cNvCxnSpPr/>
          <p:nvPr/>
        </p:nvCxnSpPr>
        <p:spPr>
          <a:xfrm>
            <a:off x="580719" y="2499160"/>
            <a:ext cx="1749000" cy="0"/>
          </a:xfrm>
          <a:prstGeom prst="straightConnector1">
            <a:avLst/>
          </a:prstGeom>
          <a:noFill/>
          <a:ln w="76200" cap="flat" cmpd="sng">
            <a:solidFill>
              <a:srgbClr val="4A86E8"/>
            </a:solidFill>
            <a:prstDash val="solid"/>
            <a:round/>
            <a:headEnd type="none" w="lg" len="lg"/>
            <a:tailEnd type="none" w="lg" len="lg"/>
          </a:ln>
        </p:spPr>
      </p:cxnSp>
      <p:cxnSp>
        <p:nvCxnSpPr>
          <p:cNvPr id="106" name="Shape 106"/>
          <p:cNvCxnSpPr/>
          <p:nvPr/>
        </p:nvCxnSpPr>
        <p:spPr>
          <a:xfrm flipH="1">
            <a:off x="1281986" y="1962900"/>
            <a:ext cx="323700" cy="1756199"/>
          </a:xfrm>
          <a:prstGeom prst="straightConnector1">
            <a:avLst/>
          </a:prstGeom>
          <a:noFill/>
          <a:ln w="76200" cap="flat" cmpd="sng">
            <a:solidFill>
              <a:schemeClr val="accent4"/>
            </a:solidFill>
            <a:prstDash val="solid"/>
            <a:round/>
            <a:headEnd type="none" w="lg" len="lg"/>
            <a:tailEnd type="none" w="lg" len="lg"/>
          </a:ln>
        </p:spPr>
      </p:cxnSp>
      <p:sp>
        <p:nvSpPr>
          <p:cNvPr id="107" name="Shape 107"/>
          <p:cNvSpPr/>
          <p:nvPr/>
        </p:nvSpPr>
        <p:spPr>
          <a:xfrm>
            <a:off x="387892" y="1429662"/>
            <a:ext cx="1443899" cy="1493100"/>
          </a:xfrm>
          <a:prstGeom prst="arc">
            <a:avLst>
              <a:gd name="adj1" fmla="val 1131236"/>
              <a:gd name="adj2" fmla="val 3985807"/>
            </a:avLst>
          </a:prstGeom>
          <a:noFill/>
          <a:ln w="38100" cap="flat" cmpd="sng">
            <a:solidFill>
              <a:schemeClr val="accent4"/>
            </a:solidFill>
            <a:prstDash val="solid"/>
            <a:round/>
            <a:headEnd type="none" w="med" len="med"/>
            <a:tailEnd type="none" w="med" len="med"/>
          </a:ln>
        </p:spPr>
        <p:txBody>
          <a:bodyPr lIns="91425" tIns="91425" rIns="91425" bIns="91425" anchor="ctr" anchorCtr="0">
            <a:noAutofit/>
          </a:bodyPr>
          <a:lstStyle/>
          <a:p>
            <a:pPr>
              <a:spcBef>
                <a:spcPts val="0"/>
              </a:spcBef>
              <a:buNone/>
            </a:pPr>
            <a:endParaRPr sz="17900">
              <a:latin typeface="Syncopate"/>
              <a:ea typeface="Syncopate"/>
              <a:cs typeface="Syncopate"/>
              <a:sym typeface="Syncopate"/>
            </a:endParaRPr>
          </a:p>
        </p:txBody>
      </p:sp>
      <p:sp>
        <p:nvSpPr>
          <p:cNvPr id="108" name="Shape 108"/>
          <p:cNvSpPr/>
          <p:nvPr/>
        </p:nvSpPr>
        <p:spPr>
          <a:xfrm>
            <a:off x="-137461" y="2579810"/>
            <a:ext cx="1876799" cy="1669500"/>
          </a:xfrm>
          <a:prstGeom prst="arc">
            <a:avLst>
              <a:gd name="adj1" fmla="val 19163331"/>
              <a:gd name="adj2" fmla="val 20383202"/>
            </a:avLst>
          </a:prstGeom>
          <a:noFill/>
          <a:ln w="38100" cap="flat" cmpd="sng">
            <a:solidFill>
              <a:schemeClr val="accent4"/>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sz="17900">
              <a:latin typeface="Syncopate"/>
              <a:ea typeface="Syncopate"/>
              <a:cs typeface="Syncopate"/>
              <a:sym typeface="Syncopate"/>
            </a:endParaRPr>
          </a:p>
        </p:txBody>
      </p:sp>
    </p:spTree>
  </p:cSld>
  <p:clrMapOvr>
    <a:masterClrMapping/>
  </p:clrMapOvr>
  <p:transition spd="slow">
    <p:cut/>
  </p:transition>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169</Words>
  <Application>Microsoft Office PowerPoint</Application>
  <PresentationFormat>On-screen Show (16:9)</PresentationFormat>
  <Paragraphs>18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Roboto Slab</vt:lpstr>
      <vt:lpstr>Verdana</vt:lpstr>
      <vt:lpstr>Roboto</vt:lpstr>
      <vt:lpstr>Syncopate</vt:lpstr>
      <vt:lpstr>marina</vt:lpstr>
      <vt:lpstr>transversal, corresponding angles, and consecutive interior</vt:lpstr>
      <vt:lpstr> Transversal corresponding angles</vt:lpstr>
      <vt:lpstr>transversal corresponding angles </vt:lpstr>
      <vt:lpstr>real world of transversal corresponding angles</vt:lpstr>
      <vt:lpstr>consecutive interior</vt:lpstr>
      <vt:lpstr>consecutive interior</vt:lpstr>
      <vt:lpstr>real world consecutive interior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transversal, corresponding angles, and consecutive interior</dc:title>
  <dc:creator>Maxwell, Dawn</dc:creator>
  <cp:lastModifiedBy>Maxwell, Dawn</cp:lastModifiedBy>
  <cp:revision>1</cp:revision>
  <dcterms:modified xsi:type="dcterms:W3CDTF">2015-10-23T14:07:40Z</dcterms:modified>
</cp:coreProperties>
</file>