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Verdana" panose="020B0604030504040204" pitchFamily="34" charset="0"/>
      <p:regular r:id="rId12"/>
      <p:bold r:id="rId13"/>
      <p:italic r:id="rId14"/>
      <p:boldItalic r:id="rId15"/>
    </p:embeddedFont>
    <p:embeddedFont>
      <p:font typeface="Old Standard TT" panose="020B0604020202020204" charset="0"/>
      <p:regular r:id="rId16"/>
      <p:bold r:id="rId17"/>
      <p:italic r:id="rId1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787947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9181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45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4660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6407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0171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014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7471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8175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435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cxnSp>
        <p:nvCxnSpPr>
          <p:cNvPr id="10" name="Shape 10"/>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1" name="Shape 11"/>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a:spcBef>
                <a:spcPts val="0"/>
              </a:spcBef>
              <a:buClr>
                <a:schemeClr val="accent1"/>
              </a:buClr>
              <a:buSzPct val="100000"/>
              <a:defRPr sz="4200">
                <a:solidFill>
                  <a:schemeClr val="accent1"/>
                </a:solidFill>
              </a:defRPr>
            </a:lvl1pPr>
            <a:lvl2pPr>
              <a:spcBef>
                <a:spcPts val="0"/>
              </a:spcBef>
              <a:buClr>
                <a:schemeClr val="accent1"/>
              </a:buClr>
              <a:buSzPct val="100000"/>
              <a:defRPr sz="4200">
                <a:solidFill>
                  <a:schemeClr val="accent1"/>
                </a:solidFill>
              </a:defRPr>
            </a:lvl2pPr>
            <a:lvl3pPr>
              <a:spcBef>
                <a:spcPts val="0"/>
              </a:spcBef>
              <a:buClr>
                <a:schemeClr val="accent1"/>
              </a:buClr>
              <a:buSzPct val="100000"/>
              <a:defRPr sz="4200">
                <a:solidFill>
                  <a:schemeClr val="accent1"/>
                </a:solidFill>
              </a:defRPr>
            </a:lvl3pPr>
            <a:lvl4pPr>
              <a:spcBef>
                <a:spcPts val="0"/>
              </a:spcBef>
              <a:buClr>
                <a:schemeClr val="accent1"/>
              </a:buClr>
              <a:buSzPct val="100000"/>
              <a:defRPr sz="4200">
                <a:solidFill>
                  <a:schemeClr val="accent1"/>
                </a:solidFill>
              </a:defRPr>
            </a:lvl4pPr>
            <a:lvl5pPr>
              <a:spcBef>
                <a:spcPts val="0"/>
              </a:spcBef>
              <a:buClr>
                <a:schemeClr val="accent1"/>
              </a:buClr>
              <a:buSzPct val="100000"/>
              <a:defRPr sz="4200">
                <a:solidFill>
                  <a:schemeClr val="accent1"/>
                </a:solidFill>
              </a:defRPr>
            </a:lvl5pPr>
            <a:lvl6pPr>
              <a:spcBef>
                <a:spcPts val="0"/>
              </a:spcBef>
              <a:buClr>
                <a:schemeClr val="accent1"/>
              </a:buClr>
              <a:buSzPct val="100000"/>
              <a:defRPr sz="4200">
                <a:solidFill>
                  <a:schemeClr val="accent1"/>
                </a:solidFill>
              </a:defRPr>
            </a:lvl6pPr>
            <a:lvl7pPr>
              <a:spcBef>
                <a:spcPts val="0"/>
              </a:spcBef>
              <a:buClr>
                <a:schemeClr val="accent1"/>
              </a:buClr>
              <a:buSzPct val="100000"/>
              <a:defRPr sz="4200">
                <a:solidFill>
                  <a:schemeClr val="accent1"/>
                </a:solidFill>
              </a:defRPr>
            </a:lvl7pPr>
            <a:lvl8pPr>
              <a:spcBef>
                <a:spcPts val="0"/>
              </a:spcBef>
              <a:buClr>
                <a:schemeClr val="accent1"/>
              </a:buClr>
              <a:buSzPct val="100000"/>
              <a:defRPr sz="4200">
                <a:solidFill>
                  <a:schemeClr val="accent1"/>
                </a:solidFill>
              </a:defRPr>
            </a:lvl8pPr>
            <a:lvl9pPr>
              <a:spcBef>
                <a:spcPts val="0"/>
              </a:spcBef>
              <a:buClr>
                <a:schemeClr val="accent1"/>
              </a:buClr>
              <a:buSzPct val="100000"/>
              <a:defRPr sz="4200">
                <a:solidFill>
                  <a:schemeClr val="accent1"/>
                </a:solidFill>
              </a:defRPr>
            </a:lvl9pPr>
          </a:lstStyle>
          <a:p>
            <a:endParaRPr/>
          </a:p>
        </p:txBody>
      </p:sp>
      <p:sp>
        <p:nvSpPr>
          <p:cNvPr id="12" name="Shape 12"/>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a:lnSpc>
                <a:spcPct val="100000"/>
              </a:lnSpc>
              <a:spcBef>
                <a:spcPts val="0"/>
              </a:spcBef>
              <a:spcAft>
                <a:spcPts val="0"/>
              </a:spcAft>
              <a:buClr>
                <a:schemeClr val="accent2"/>
              </a:buClr>
              <a:buSzPct val="100000"/>
              <a:buNone/>
              <a:defRPr sz="2400">
                <a:solidFill>
                  <a:schemeClr val="accent2"/>
                </a:solidFill>
              </a:defRPr>
            </a:lvl1pPr>
            <a:lvl2pPr>
              <a:lnSpc>
                <a:spcPct val="100000"/>
              </a:lnSpc>
              <a:spcBef>
                <a:spcPts val="0"/>
              </a:spcBef>
              <a:spcAft>
                <a:spcPts val="0"/>
              </a:spcAft>
              <a:buClr>
                <a:schemeClr val="accent2"/>
              </a:buClr>
              <a:buSzPct val="100000"/>
              <a:buNone/>
              <a:defRPr sz="2400">
                <a:solidFill>
                  <a:schemeClr val="accent2"/>
                </a:solidFill>
              </a:defRPr>
            </a:lvl2pPr>
            <a:lvl3pPr>
              <a:lnSpc>
                <a:spcPct val="100000"/>
              </a:lnSpc>
              <a:spcBef>
                <a:spcPts val="0"/>
              </a:spcBef>
              <a:spcAft>
                <a:spcPts val="0"/>
              </a:spcAft>
              <a:buClr>
                <a:schemeClr val="accent2"/>
              </a:buClr>
              <a:buSzPct val="100000"/>
              <a:buNone/>
              <a:defRPr sz="2400">
                <a:solidFill>
                  <a:schemeClr val="accent2"/>
                </a:solidFill>
              </a:defRPr>
            </a:lvl3pPr>
            <a:lvl4pPr>
              <a:lnSpc>
                <a:spcPct val="100000"/>
              </a:lnSpc>
              <a:spcBef>
                <a:spcPts val="0"/>
              </a:spcBef>
              <a:spcAft>
                <a:spcPts val="0"/>
              </a:spcAft>
              <a:buClr>
                <a:schemeClr val="accent2"/>
              </a:buClr>
              <a:buSzPct val="100000"/>
              <a:buNone/>
              <a:defRPr sz="2400">
                <a:solidFill>
                  <a:schemeClr val="accent2"/>
                </a:solidFill>
              </a:defRPr>
            </a:lvl4pPr>
            <a:lvl5pPr>
              <a:lnSpc>
                <a:spcPct val="100000"/>
              </a:lnSpc>
              <a:spcBef>
                <a:spcPts val="0"/>
              </a:spcBef>
              <a:spcAft>
                <a:spcPts val="0"/>
              </a:spcAft>
              <a:buClr>
                <a:schemeClr val="accent2"/>
              </a:buClr>
              <a:buSzPct val="100000"/>
              <a:buNone/>
              <a:defRPr sz="2400">
                <a:solidFill>
                  <a:schemeClr val="accent2"/>
                </a:solidFill>
              </a:defRPr>
            </a:lvl5pPr>
            <a:lvl6pPr>
              <a:lnSpc>
                <a:spcPct val="100000"/>
              </a:lnSpc>
              <a:spcBef>
                <a:spcPts val="0"/>
              </a:spcBef>
              <a:spcAft>
                <a:spcPts val="0"/>
              </a:spcAft>
              <a:buClr>
                <a:schemeClr val="accent2"/>
              </a:buClr>
              <a:buSzPct val="100000"/>
              <a:buNone/>
              <a:defRPr sz="2400">
                <a:solidFill>
                  <a:schemeClr val="accent2"/>
                </a:solidFill>
              </a:defRPr>
            </a:lvl6pPr>
            <a:lvl7pPr>
              <a:lnSpc>
                <a:spcPct val="100000"/>
              </a:lnSpc>
              <a:spcBef>
                <a:spcPts val="0"/>
              </a:spcBef>
              <a:spcAft>
                <a:spcPts val="0"/>
              </a:spcAft>
              <a:buClr>
                <a:schemeClr val="accent2"/>
              </a:buClr>
              <a:buSzPct val="100000"/>
              <a:buNone/>
              <a:defRPr sz="2400">
                <a:solidFill>
                  <a:schemeClr val="accent2"/>
                </a:solidFill>
              </a:defRPr>
            </a:lvl7pPr>
            <a:lvl8pPr>
              <a:lnSpc>
                <a:spcPct val="100000"/>
              </a:lnSpc>
              <a:spcBef>
                <a:spcPts val="0"/>
              </a:spcBef>
              <a:spcAft>
                <a:spcPts val="0"/>
              </a:spcAft>
              <a:buClr>
                <a:schemeClr val="accent2"/>
              </a:buClr>
              <a:buSzPct val="100000"/>
              <a:buNone/>
              <a:defRPr sz="2400">
                <a:solidFill>
                  <a:schemeClr val="accent2"/>
                </a:solidFill>
              </a:defRPr>
            </a:lvl8pPr>
            <a:lvl9pPr>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039650"/>
            <a:ext cx="8520599" cy="2106299"/>
          </a:xfrm>
          <a:prstGeom prst="rect">
            <a:avLst/>
          </a:prstGeom>
        </p:spPr>
        <p:txBody>
          <a:bodyPr lIns="91425" tIns="91425" rIns="91425" bIns="91425" anchor="b" anchorCtr="0"/>
          <a:lstStyle>
            <a:lvl1pPr algn="ctr">
              <a:spcBef>
                <a:spcPts val="0"/>
              </a:spcBef>
              <a:buSzPct val="100000"/>
              <a:defRPr sz="14000" b="1"/>
            </a:lvl1pPr>
            <a:lvl2pPr algn="ctr">
              <a:spcBef>
                <a:spcPts val="0"/>
              </a:spcBef>
              <a:buSzPct val="100000"/>
              <a:defRPr sz="14000" b="1"/>
            </a:lvl2pPr>
            <a:lvl3pPr algn="ctr">
              <a:spcBef>
                <a:spcPts val="0"/>
              </a:spcBef>
              <a:buSzPct val="100000"/>
              <a:defRPr sz="14000" b="1"/>
            </a:lvl3pPr>
            <a:lvl4pPr algn="ctr">
              <a:spcBef>
                <a:spcPts val="0"/>
              </a:spcBef>
              <a:buSzPct val="100000"/>
              <a:defRPr sz="14000" b="1"/>
            </a:lvl4pPr>
            <a:lvl5pPr algn="ctr">
              <a:spcBef>
                <a:spcPts val="0"/>
              </a:spcBef>
              <a:buSzPct val="100000"/>
              <a:defRPr sz="14000" b="1"/>
            </a:lvl5pPr>
            <a:lvl6pPr algn="ctr">
              <a:spcBef>
                <a:spcPts val="0"/>
              </a:spcBef>
              <a:buSzPct val="100000"/>
              <a:defRPr sz="14000" b="1"/>
            </a:lvl6pPr>
            <a:lvl7pPr algn="ctr">
              <a:spcBef>
                <a:spcPts val="0"/>
              </a:spcBef>
              <a:buSzPct val="100000"/>
              <a:defRPr sz="14000" b="1"/>
            </a:lvl7pPr>
            <a:lvl8pPr algn="ctr">
              <a:spcBef>
                <a:spcPts val="0"/>
              </a:spcBef>
              <a:buSzPct val="100000"/>
              <a:defRPr sz="14000" b="1"/>
            </a:lvl8pPr>
            <a:lvl9pPr algn="ctr">
              <a:spcBef>
                <a:spcPts val="0"/>
              </a:spcBef>
              <a:buSzPct val="100000"/>
              <a:defRPr sz="14000" b="1"/>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2700" y="1893300"/>
            <a:ext cx="8118599" cy="1522800"/>
          </a:xfrm>
          <a:prstGeom prst="rect">
            <a:avLst/>
          </a:prstGeom>
        </p:spPr>
        <p:txBody>
          <a:bodyPr lIns="91425" tIns="91425" rIns="91425" bIns="91425" anchor="b" anchorCtr="0"/>
          <a:lstStyle>
            <a:lvl1pPr>
              <a:spcBef>
                <a:spcPts val="0"/>
              </a:spcBef>
              <a:buClr>
                <a:schemeClr val="accent1"/>
              </a:buClr>
              <a:buSzPct val="100000"/>
              <a:defRPr sz="6000">
                <a:solidFill>
                  <a:schemeClr val="accent1"/>
                </a:solidFill>
              </a:defRPr>
            </a:lvl1pPr>
            <a:lvl2pPr>
              <a:spcBef>
                <a:spcPts val="0"/>
              </a:spcBef>
              <a:buClr>
                <a:schemeClr val="accent1"/>
              </a:buClr>
              <a:buSzPct val="100000"/>
              <a:defRPr sz="6000">
                <a:solidFill>
                  <a:schemeClr val="accent1"/>
                </a:solidFill>
              </a:defRPr>
            </a:lvl2pPr>
            <a:lvl3pPr>
              <a:spcBef>
                <a:spcPts val="0"/>
              </a:spcBef>
              <a:buClr>
                <a:schemeClr val="accent1"/>
              </a:buClr>
              <a:buSzPct val="100000"/>
              <a:defRPr sz="6000">
                <a:solidFill>
                  <a:schemeClr val="accent1"/>
                </a:solidFill>
              </a:defRPr>
            </a:lvl3pPr>
            <a:lvl4pPr>
              <a:spcBef>
                <a:spcPts val="0"/>
              </a:spcBef>
              <a:buClr>
                <a:schemeClr val="accent1"/>
              </a:buClr>
              <a:buSzPct val="100000"/>
              <a:defRPr sz="6000">
                <a:solidFill>
                  <a:schemeClr val="accent1"/>
                </a:solidFill>
              </a:defRPr>
            </a:lvl4pPr>
            <a:lvl5pPr>
              <a:spcBef>
                <a:spcPts val="0"/>
              </a:spcBef>
              <a:buClr>
                <a:schemeClr val="accent1"/>
              </a:buClr>
              <a:buSzPct val="100000"/>
              <a:defRPr sz="6000">
                <a:solidFill>
                  <a:schemeClr val="accent1"/>
                </a:solidFill>
              </a:defRPr>
            </a:lvl5pPr>
            <a:lvl6pPr>
              <a:spcBef>
                <a:spcPts val="0"/>
              </a:spcBef>
              <a:buClr>
                <a:schemeClr val="accent1"/>
              </a:buClr>
              <a:buSzPct val="100000"/>
              <a:defRPr sz="6000">
                <a:solidFill>
                  <a:schemeClr val="accent1"/>
                </a:solidFill>
              </a:defRPr>
            </a:lvl6pPr>
            <a:lvl7pPr>
              <a:spcBef>
                <a:spcPts val="0"/>
              </a:spcBef>
              <a:buClr>
                <a:schemeClr val="accent1"/>
              </a:buClr>
              <a:buSzPct val="100000"/>
              <a:defRPr sz="6000">
                <a:solidFill>
                  <a:schemeClr val="accent1"/>
                </a:solidFill>
              </a:defRPr>
            </a:lvl7pPr>
            <a:lvl8pPr>
              <a:spcBef>
                <a:spcPts val="0"/>
              </a:spcBef>
              <a:buClr>
                <a:schemeClr val="accent1"/>
              </a:buClr>
              <a:buSzPct val="100000"/>
              <a:defRPr sz="6000">
                <a:solidFill>
                  <a:schemeClr val="accent1"/>
                </a:solidFill>
              </a:defRPr>
            </a:lvl8pPr>
            <a:lvl9pPr>
              <a:spcBef>
                <a:spcPts val="0"/>
              </a:spcBef>
              <a:buClr>
                <a:schemeClr val="accent1"/>
              </a:buClr>
              <a:buSzPct val="100000"/>
              <a:defRPr sz="6000">
                <a:solidFill>
                  <a:schemeClr val="accen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0" name="Shape 20"/>
          <p:cNvSpPr txBox="1">
            <a:spLocks noGrp="1"/>
          </p:cNvSpPr>
          <p:nvPr>
            <p:ph type="title"/>
          </p:nvPr>
        </p:nvSpPr>
        <p:spPr>
          <a:xfrm>
            <a:off x="311700" y="445025"/>
            <a:ext cx="8520599" cy="61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61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613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04000" cy="4090800"/>
          </a:xfrm>
          <a:prstGeom prst="rect">
            <a:avLst/>
          </a:prstGeom>
        </p:spPr>
        <p:txBody>
          <a:bodyPr lIns="91425" tIns="91425" rIns="91425" bIns="91425" anchor="ctr" anchorCtr="0"/>
          <a:lstStyle>
            <a:lvl1pPr>
              <a:spcBef>
                <a:spcPts val="0"/>
              </a:spcBef>
              <a:buClr>
                <a:schemeClr val="accent1"/>
              </a:buClr>
              <a:buSzPct val="100000"/>
              <a:defRPr sz="5400">
                <a:solidFill>
                  <a:schemeClr val="accent1"/>
                </a:solidFill>
              </a:defRPr>
            </a:lvl1pPr>
            <a:lvl2pPr>
              <a:spcBef>
                <a:spcPts val="0"/>
              </a:spcBef>
              <a:buClr>
                <a:schemeClr val="accent1"/>
              </a:buClr>
              <a:buSzPct val="100000"/>
              <a:defRPr sz="5400">
                <a:solidFill>
                  <a:schemeClr val="accent1"/>
                </a:solidFill>
              </a:defRPr>
            </a:lvl2pPr>
            <a:lvl3pPr>
              <a:spcBef>
                <a:spcPts val="0"/>
              </a:spcBef>
              <a:buClr>
                <a:schemeClr val="accent1"/>
              </a:buClr>
              <a:buSzPct val="100000"/>
              <a:defRPr sz="5400">
                <a:solidFill>
                  <a:schemeClr val="accent1"/>
                </a:solidFill>
              </a:defRPr>
            </a:lvl3pPr>
            <a:lvl4pPr>
              <a:spcBef>
                <a:spcPts val="0"/>
              </a:spcBef>
              <a:buClr>
                <a:schemeClr val="accent1"/>
              </a:buClr>
              <a:buSzPct val="100000"/>
              <a:defRPr sz="5400">
                <a:solidFill>
                  <a:schemeClr val="accent1"/>
                </a:solidFill>
              </a:defRPr>
            </a:lvl4pPr>
            <a:lvl5pPr>
              <a:spcBef>
                <a:spcPts val="0"/>
              </a:spcBef>
              <a:buClr>
                <a:schemeClr val="accent1"/>
              </a:buClr>
              <a:buSzPct val="100000"/>
              <a:defRPr sz="5400">
                <a:solidFill>
                  <a:schemeClr val="accent1"/>
                </a:solidFill>
              </a:defRPr>
            </a:lvl5pPr>
            <a:lvl6pPr>
              <a:spcBef>
                <a:spcPts val="0"/>
              </a:spcBef>
              <a:buClr>
                <a:schemeClr val="accent1"/>
              </a:buClr>
              <a:buSzPct val="100000"/>
              <a:defRPr sz="5400">
                <a:solidFill>
                  <a:schemeClr val="accent1"/>
                </a:solidFill>
              </a:defRPr>
            </a:lvl6pPr>
            <a:lvl7pPr>
              <a:spcBef>
                <a:spcPts val="0"/>
              </a:spcBef>
              <a:buClr>
                <a:schemeClr val="accent1"/>
              </a:buClr>
              <a:buSzPct val="100000"/>
              <a:defRPr sz="5400">
                <a:solidFill>
                  <a:schemeClr val="accent1"/>
                </a:solidFill>
              </a:defRPr>
            </a:lvl7pPr>
            <a:lvl8pPr>
              <a:spcBef>
                <a:spcPts val="0"/>
              </a:spcBef>
              <a:buClr>
                <a:schemeClr val="accent1"/>
              </a:buClr>
              <a:buSzPct val="100000"/>
              <a:defRPr sz="5400">
                <a:solidFill>
                  <a:schemeClr val="accent1"/>
                </a:solidFill>
              </a:defRPr>
            </a:lvl8pPr>
            <a:lvl9pPr>
              <a:spcBef>
                <a:spcPts val="0"/>
              </a:spcBef>
              <a:buClr>
                <a:schemeClr val="accent1"/>
              </a:buClr>
              <a:buSzPct val="100000"/>
              <a:defRPr sz="5400">
                <a:solidFill>
                  <a:schemeClr val="accent1"/>
                </a:solidFill>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0" name="Shape 40"/>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382350"/>
            <a:ext cx="4045199" cy="1333200"/>
          </a:xfrm>
          <a:prstGeom prst="rect">
            <a:avLst/>
          </a:prstGeom>
        </p:spPr>
        <p:txBody>
          <a:bodyPr lIns="91425" tIns="91425" rIns="91425" bIns="91425" anchor="b" anchorCtr="0"/>
          <a:lstStyle>
            <a:lvl1pPr algn="ctr">
              <a:spcBef>
                <a:spcPts val="0"/>
              </a:spcBef>
              <a:buClr>
                <a:schemeClr val="lt2"/>
              </a:buClr>
              <a:buSzPct val="100000"/>
              <a:defRPr sz="4200">
                <a:solidFill>
                  <a:schemeClr val="lt2"/>
                </a:solidFill>
              </a:defRPr>
            </a:lvl1pPr>
            <a:lvl2pPr algn="ctr">
              <a:spcBef>
                <a:spcPts val="0"/>
              </a:spcBef>
              <a:buClr>
                <a:schemeClr val="lt2"/>
              </a:buClr>
              <a:buSzPct val="100000"/>
              <a:defRPr sz="4200">
                <a:solidFill>
                  <a:schemeClr val="lt2"/>
                </a:solidFill>
              </a:defRPr>
            </a:lvl2pPr>
            <a:lvl3pPr algn="ctr">
              <a:spcBef>
                <a:spcPts val="0"/>
              </a:spcBef>
              <a:buClr>
                <a:schemeClr val="lt2"/>
              </a:buClr>
              <a:buSzPct val="100000"/>
              <a:defRPr sz="4200">
                <a:solidFill>
                  <a:schemeClr val="lt2"/>
                </a:solidFill>
              </a:defRPr>
            </a:lvl3pPr>
            <a:lvl4pPr algn="ctr">
              <a:spcBef>
                <a:spcPts val="0"/>
              </a:spcBef>
              <a:buClr>
                <a:schemeClr val="lt2"/>
              </a:buClr>
              <a:buSzPct val="100000"/>
              <a:defRPr sz="4200">
                <a:solidFill>
                  <a:schemeClr val="lt2"/>
                </a:solidFill>
              </a:defRPr>
            </a:lvl4pPr>
            <a:lvl5pPr algn="ctr">
              <a:spcBef>
                <a:spcPts val="0"/>
              </a:spcBef>
              <a:buClr>
                <a:schemeClr val="lt2"/>
              </a:buClr>
              <a:buSzPct val="100000"/>
              <a:defRPr sz="4200">
                <a:solidFill>
                  <a:schemeClr val="lt2"/>
                </a:solidFill>
              </a:defRPr>
            </a:lvl5pPr>
            <a:lvl6pPr algn="ctr">
              <a:spcBef>
                <a:spcPts val="0"/>
              </a:spcBef>
              <a:buClr>
                <a:schemeClr val="lt2"/>
              </a:buClr>
              <a:buSzPct val="100000"/>
              <a:defRPr sz="4200">
                <a:solidFill>
                  <a:schemeClr val="lt2"/>
                </a:solidFill>
              </a:defRPr>
            </a:lvl6pPr>
            <a:lvl7pPr algn="ctr">
              <a:spcBef>
                <a:spcPts val="0"/>
              </a:spcBef>
              <a:buClr>
                <a:schemeClr val="lt2"/>
              </a:buClr>
              <a:buSzPct val="100000"/>
              <a:defRPr sz="4200">
                <a:solidFill>
                  <a:schemeClr val="lt2"/>
                </a:solidFill>
              </a:defRPr>
            </a:lvl7pPr>
            <a:lvl8pPr algn="ctr">
              <a:spcBef>
                <a:spcPts val="0"/>
              </a:spcBef>
              <a:buClr>
                <a:schemeClr val="lt2"/>
              </a:buClr>
              <a:buSzPct val="100000"/>
              <a:defRPr sz="4200">
                <a:solidFill>
                  <a:schemeClr val="lt2"/>
                </a:solidFill>
              </a:defRPr>
            </a:lvl8pPr>
            <a:lvl9pPr algn="ctr">
              <a:spcBef>
                <a:spcPts val="0"/>
              </a:spcBef>
              <a:buClr>
                <a:schemeClr val="lt2"/>
              </a:buClr>
              <a:buSzPct val="100000"/>
              <a:defRPr sz="4200">
                <a:solidFill>
                  <a:schemeClr val="lt2"/>
                </a:solidFill>
              </a:defRPr>
            </a:lvl9pPr>
          </a:lstStyle>
          <a:p>
            <a:endParaRPr/>
          </a:p>
        </p:txBody>
      </p:sp>
      <p:sp>
        <p:nvSpPr>
          <p:cNvPr id="42" name="Shape 42"/>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6" name="Shape 6"/>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hotmath.com/hotmath_help/topics/congruent-triangles.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mathwarehouse.com/geometry/congruent_triangles/side-angle-side-postulate.php#includedAngl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www.mathwarehouse.com/dictionary/C-words/congruent.php" TargetMode="External"/><Relationship Id="rId4" Type="http://schemas.openxmlformats.org/officeDocument/2006/relationships/hyperlink" Target="http://www.mathwarehouse.com/geometry/triang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25" y="4250"/>
            <a:ext cx="9144000" cy="1742399"/>
          </a:xfrm>
          <a:prstGeom prst="rect">
            <a:avLst/>
          </a:prstGeom>
          <a:solidFill>
            <a:schemeClr val="dk2"/>
          </a:solidFill>
        </p:spPr>
        <p:txBody>
          <a:bodyPr lIns="91425" tIns="91425" rIns="91425" bIns="91425" anchor="b" anchorCtr="0">
            <a:noAutofit/>
          </a:bodyPr>
          <a:lstStyle/>
          <a:p>
            <a:pPr algn="ctr">
              <a:spcBef>
                <a:spcPts val="0"/>
              </a:spcBef>
              <a:buNone/>
            </a:pPr>
            <a:r>
              <a:rPr lang="en" sz="4800" b="1">
                <a:solidFill>
                  <a:schemeClr val="dk1"/>
                </a:solidFill>
              </a:rPr>
              <a:t>ASA and SAS Triangle Congruence Theorems</a:t>
            </a:r>
          </a:p>
        </p:txBody>
      </p:sp>
      <p:sp>
        <p:nvSpPr>
          <p:cNvPr id="56" name="Shape 56"/>
          <p:cNvSpPr txBox="1">
            <a:spLocks noGrp="1"/>
          </p:cNvSpPr>
          <p:nvPr>
            <p:ph type="subTitle" idx="1"/>
          </p:nvPr>
        </p:nvSpPr>
        <p:spPr>
          <a:xfrm>
            <a:off x="512675" y="4063439"/>
            <a:ext cx="8118599" cy="787499"/>
          </a:xfrm>
          <a:prstGeom prst="rect">
            <a:avLst/>
          </a:prstGeom>
        </p:spPr>
        <p:txBody>
          <a:bodyPr lIns="91425" tIns="91425" rIns="91425" bIns="91425" anchor="t" anchorCtr="0">
            <a:noAutofit/>
          </a:bodyPr>
          <a:lstStyle/>
          <a:p>
            <a:pPr lvl="0" algn="ctr" rtl="0">
              <a:spcBef>
                <a:spcPts val="0"/>
              </a:spcBef>
              <a:buNone/>
            </a:pPr>
            <a:r>
              <a:rPr lang="en"/>
              <a:t>Dania Sandoval </a:t>
            </a:r>
          </a:p>
          <a:p>
            <a:pPr lvl="0" algn="ctr" rtl="0">
              <a:spcBef>
                <a:spcPts val="0"/>
              </a:spcBef>
              <a:buNone/>
            </a:pPr>
            <a:r>
              <a:rPr lang="en"/>
              <a:t>period 6</a:t>
            </a:r>
          </a:p>
        </p:txBody>
      </p:sp>
      <p:pic>
        <p:nvPicPr>
          <p:cNvPr id="57" name="Shape 57"/>
          <p:cNvPicPr preferRelativeResize="0"/>
          <p:nvPr/>
        </p:nvPicPr>
        <p:blipFill>
          <a:blip r:embed="rId3">
            <a:alphaModFix/>
          </a:blip>
          <a:stretch>
            <a:fillRect/>
          </a:stretch>
        </p:blipFill>
        <p:spPr>
          <a:xfrm>
            <a:off x="512700" y="2028900"/>
            <a:ext cx="2962275" cy="1638300"/>
          </a:xfrm>
          <a:prstGeom prst="rect">
            <a:avLst/>
          </a:prstGeom>
          <a:noFill/>
          <a:ln>
            <a:noFill/>
          </a:ln>
        </p:spPr>
      </p:pic>
      <p:pic>
        <p:nvPicPr>
          <p:cNvPr id="58" name="Shape 58"/>
          <p:cNvPicPr preferRelativeResize="0"/>
          <p:nvPr/>
        </p:nvPicPr>
        <p:blipFill>
          <a:blip r:embed="rId4">
            <a:alphaModFix/>
          </a:blip>
          <a:stretch>
            <a:fillRect/>
          </a:stretch>
        </p:blipFill>
        <p:spPr>
          <a:xfrm>
            <a:off x="6035050" y="1974500"/>
            <a:ext cx="2364129" cy="163829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0"/>
            <a:ext cx="9144000" cy="1435500"/>
          </a:xfrm>
          <a:prstGeom prst="rect">
            <a:avLst/>
          </a:prstGeom>
          <a:solidFill>
            <a:schemeClr val="dk2"/>
          </a:solidFill>
        </p:spPr>
        <p:txBody>
          <a:bodyPr lIns="91425" tIns="91425" rIns="91425" bIns="91425" anchor="t" anchorCtr="0">
            <a:noAutofit/>
          </a:bodyPr>
          <a:lstStyle/>
          <a:p>
            <a:pPr algn="ctr">
              <a:spcBef>
                <a:spcPts val="0"/>
              </a:spcBef>
              <a:buNone/>
            </a:pPr>
            <a:r>
              <a:rPr lang="en" sz="4800" b="1"/>
              <a:t>What does ASA and SAS stand for?</a:t>
            </a:r>
          </a:p>
        </p:txBody>
      </p:sp>
      <p:sp>
        <p:nvSpPr>
          <p:cNvPr id="64" name="Shape 64"/>
          <p:cNvSpPr txBox="1">
            <a:spLocks noGrp="1"/>
          </p:cNvSpPr>
          <p:nvPr>
            <p:ph type="body" idx="1"/>
          </p:nvPr>
        </p:nvSpPr>
        <p:spPr>
          <a:xfrm>
            <a:off x="222575" y="1481100"/>
            <a:ext cx="3707700" cy="3376199"/>
          </a:xfrm>
          <a:prstGeom prst="rect">
            <a:avLst/>
          </a:prstGeom>
        </p:spPr>
        <p:txBody>
          <a:bodyPr lIns="91425" tIns="91425" rIns="91425" bIns="91425" anchor="t" anchorCtr="0">
            <a:noAutofit/>
          </a:bodyPr>
          <a:lstStyle/>
          <a:p>
            <a:pPr rtl="0">
              <a:lnSpc>
                <a:spcPct val="150000"/>
              </a:lnSpc>
              <a:spcBef>
                <a:spcPts val="0"/>
              </a:spcBef>
              <a:buNone/>
            </a:pPr>
            <a:r>
              <a:rPr lang="en" sz="3000">
                <a:solidFill>
                  <a:schemeClr val="lt1"/>
                </a:solidFill>
              </a:rPr>
              <a:t>ASA stands for:</a:t>
            </a:r>
          </a:p>
          <a:p>
            <a:pPr rtl="0">
              <a:lnSpc>
                <a:spcPct val="150000"/>
              </a:lnSpc>
              <a:spcBef>
                <a:spcPts val="0"/>
              </a:spcBef>
              <a:buNone/>
            </a:pPr>
            <a:r>
              <a:rPr lang="en" sz="3000">
                <a:solidFill>
                  <a:schemeClr val="lt1"/>
                </a:solidFill>
              </a:rPr>
              <a:t>A</a:t>
            </a:r>
            <a:r>
              <a:rPr lang="en" sz="2400">
                <a:solidFill>
                  <a:schemeClr val="lt1"/>
                </a:solidFill>
              </a:rPr>
              <a:t>ngle</a:t>
            </a:r>
          </a:p>
          <a:p>
            <a:pPr rtl="0">
              <a:lnSpc>
                <a:spcPct val="150000"/>
              </a:lnSpc>
              <a:spcBef>
                <a:spcPts val="0"/>
              </a:spcBef>
              <a:buNone/>
            </a:pPr>
            <a:r>
              <a:rPr lang="en" sz="3000">
                <a:solidFill>
                  <a:schemeClr val="lt1"/>
                </a:solidFill>
              </a:rPr>
              <a:t>S</a:t>
            </a:r>
            <a:r>
              <a:rPr lang="en" sz="2400">
                <a:solidFill>
                  <a:schemeClr val="lt1"/>
                </a:solidFill>
              </a:rPr>
              <a:t>ide</a:t>
            </a:r>
          </a:p>
          <a:p>
            <a:pPr rtl="0">
              <a:lnSpc>
                <a:spcPct val="150000"/>
              </a:lnSpc>
              <a:spcBef>
                <a:spcPts val="0"/>
              </a:spcBef>
              <a:buNone/>
            </a:pPr>
            <a:r>
              <a:rPr lang="en" sz="3000">
                <a:solidFill>
                  <a:schemeClr val="lt1"/>
                </a:solidFill>
              </a:rPr>
              <a:t>A</a:t>
            </a:r>
            <a:r>
              <a:rPr lang="en" sz="2400">
                <a:solidFill>
                  <a:schemeClr val="lt1"/>
                </a:solidFill>
              </a:rPr>
              <a:t>ngle</a:t>
            </a:r>
          </a:p>
          <a:p>
            <a:pPr>
              <a:spcBef>
                <a:spcPts val="0"/>
              </a:spcBef>
              <a:buNone/>
            </a:pPr>
            <a:endParaRPr>
              <a:solidFill>
                <a:schemeClr val="lt1"/>
              </a:solidFill>
            </a:endParaRPr>
          </a:p>
        </p:txBody>
      </p:sp>
      <p:sp>
        <p:nvSpPr>
          <p:cNvPr id="65" name="Shape 65"/>
          <p:cNvSpPr txBox="1"/>
          <p:nvPr/>
        </p:nvSpPr>
        <p:spPr>
          <a:xfrm>
            <a:off x="4099650" y="1435500"/>
            <a:ext cx="4946099" cy="3608700"/>
          </a:xfrm>
          <a:prstGeom prst="rect">
            <a:avLst/>
          </a:prstGeom>
          <a:noFill/>
          <a:ln>
            <a:noFill/>
          </a:ln>
        </p:spPr>
        <p:txBody>
          <a:bodyPr lIns="91425" tIns="91425" rIns="91425" bIns="91425" anchor="t" anchorCtr="0">
            <a:noAutofit/>
          </a:bodyPr>
          <a:lstStyle/>
          <a:p>
            <a:pPr rtl="0">
              <a:lnSpc>
                <a:spcPct val="200000"/>
              </a:lnSpc>
              <a:spcBef>
                <a:spcPts val="0"/>
              </a:spcBef>
              <a:buNone/>
            </a:pPr>
            <a:r>
              <a:rPr lang="en" sz="3000">
                <a:solidFill>
                  <a:schemeClr val="lt1"/>
                </a:solidFill>
                <a:latin typeface="Old Standard TT"/>
                <a:ea typeface="Old Standard TT"/>
                <a:cs typeface="Old Standard TT"/>
                <a:sym typeface="Old Standard TT"/>
              </a:rPr>
              <a:t>SAS stands for:</a:t>
            </a:r>
          </a:p>
          <a:p>
            <a:pPr rtl="0">
              <a:lnSpc>
                <a:spcPct val="200000"/>
              </a:lnSpc>
              <a:spcBef>
                <a:spcPts val="0"/>
              </a:spcBef>
              <a:buNone/>
            </a:pPr>
            <a:r>
              <a:rPr lang="en" sz="3000">
                <a:solidFill>
                  <a:schemeClr val="lt1"/>
                </a:solidFill>
                <a:latin typeface="Old Standard TT"/>
                <a:ea typeface="Old Standard TT"/>
                <a:cs typeface="Old Standard TT"/>
                <a:sym typeface="Old Standard TT"/>
              </a:rPr>
              <a:t>S</a:t>
            </a:r>
            <a:r>
              <a:rPr lang="en" sz="2400">
                <a:solidFill>
                  <a:schemeClr val="lt1"/>
                </a:solidFill>
                <a:latin typeface="Old Standard TT"/>
                <a:ea typeface="Old Standard TT"/>
                <a:cs typeface="Old Standard TT"/>
                <a:sym typeface="Old Standard TT"/>
              </a:rPr>
              <a:t>ide</a:t>
            </a:r>
          </a:p>
          <a:p>
            <a:pPr rtl="0">
              <a:lnSpc>
                <a:spcPct val="200000"/>
              </a:lnSpc>
              <a:spcBef>
                <a:spcPts val="0"/>
              </a:spcBef>
              <a:buNone/>
            </a:pPr>
            <a:r>
              <a:rPr lang="en" sz="3000">
                <a:solidFill>
                  <a:schemeClr val="lt1"/>
                </a:solidFill>
                <a:latin typeface="Old Standard TT"/>
                <a:ea typeface="Old Standard TT"/>
                <a:cs typeface="Old Standard TT"/>
                <a:sym typeface="Old Standard TT"/>
              </a:rPr>
              <a:t>A</a:t>
            </a:r>
            <a:r>
              <a:rPr lang="en" sz="2400">
                <a:solidFill>
                  <a:schemeClr val="lt1"/>
                </a:solidFill>
                <a:latin typeface="Old Standard TT"/>
                <a:ea typeface="Old Standard TT"/>
                <a:cs typeface="Old Standard TT"/>
                <a:sym typeface="Old Standard TT"/>
              </a:rPr>
              <a:t>ngle</a:t>
            </a:r>
          </a:p>
          <a:p>
            <a:pPr>
              <a:lnSpc>
                <a:spcPct val="200000"/>
              </a:lnSpc>
              <a:spcBef>
                <a:spcPts val="0"/>
              </a:spcBef>
              <a:buNone/>
            </a:pPr>
            <a:r>
              <a:rPr lang="en" sz="3000">
                <a:solidFill>
                  <a:schemeClr val="lt1"/>
                </a:solidFill>
                <a:latin typeface="Old Standard TT"/>
                <a:ea typeface="Old Standard TT"/>
                <a:cs typeface="Old Standard TT"/>
                <a:sym typeface="Old Standard TT"/>
              </a:rPr>
              <a:t>S</a:t>
            </a:r>
            <a:r>
              <a:rPr lang="en" sz="2400">
                <a:solidFill>
                  <a:schemeClr val="lt1"/>
                </a:solidFill>
                <a:latin typeface="Old Standard TT"/>
                <a:ea typeface="Old Standard TT"/>
                <a:cs typeface="Old Standard TT"/>
                <a:sym typeface="Old Standard TT"/>
              </a:rPr>
              <a:t>ide</a:t>
            </a:r>
          </a:p>
        </p:txBody>
      </p:sp>
      <p:cxnSp>
        <p:nvCxnSpPr>
          <p:cNvPr id="66" name="Shape 66"/>
          <p:cNvCxnSpPr/>
          <p:nvPr/>
        </p:nvCxnSpPr>
        <p:spPr>
          <a:xfrm>
            <a:off x="4006100" y="1446150"/>
            <a:ext cx="17700" cy="3587399"/>
          </a:xfrm>
          <a:prstGeom prst="straightConnector1">
            <a:avLst/>
          </a:prstGeom>
          <a:noFill/>
          <a:ln w="152400" cap="flat" cmpd="sng">
            <a:solidFill>
              <a:schemeClr val="accent1"/>
            </a:solidFill>
            <a:prstDash val="solid"/>
            <a:round/>
            <a:headEnd type="none" w="lg" len="lg"/>
            <a:tailEnd type="none" w="lg" len="lg"/>
          </a:ln>
        </p:spPr>
      </p:cxn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44550"/>
            <a:ext cx="9179700" cy="1514999"/>
          </a:xfrm>
          <a:prstGeom prst="rect">
            <a:avLst/>
          </a:prstGeom>
          <a:solidFill>
            <a:schemeClr val="dk2"/>
          </a:solidFill>
        </p:spPr>
        <p:txBody>
          <a:bodyPr lIns="91425" tIns="91425" rIns="91425" bIns="91425" anchor="t" anchorCtr="0">
            <a:noAutofit/>
          </a:bodyPr>
          <a:lstStyle/>
          <a:p>
            <a:pPr algn="ctr">
              <a:spcBef>
                <a:spcPts val="0"/>
              </a:spcBef>
              <a:buNone/>
            </a:pPr>
            <a:r>
              <a:rPr lang="en" sz="4800" b="1"/>
              <a:t>What is ASA?</a:t>
            </a:r>
          </a:p>
        </p:txBody>
      </p:sp>
      <p:sp>
        <p:nvSpPr>
          <p:cNvPr id="72" name="Shape 72"/>
          <p:cNvSpPr txBox="1">
            <a:spLocks noGrp="1"/>
          </p:cNvSpPr>
          <p:nvPr>
            <p:ph type="body" idx="1"/>
          </p:nvPr>
        </p:nvSpPr>
        <p:spPr>
          <a:xfrm>
            <a:off x="0" y="1301200"/>
            <a:ext cx="9179700" cy="3752099"/>
          </a:xfrm>
          <a:prstGeom prst="rect">
            <a:avLst/>
          </a:prstGeom>
          <a:solidFill>
            <a:schemeClr val="dk1"/>
          </a:solidFill>
        </p:spPr>
        <p:txBody>
          <a:bodyPr lIns="91425" tIns="91425" rIns="91425" bIns="91425" anchor="t" anchorCtr="0">
            <a:noAutofit/>
          </a:bodyPr>
          <a:lstStyle/>
          <a:p>
            <a:pPr algn="ctr">
              <a:spcBef>
                <a:spcPts val="0"/>
              </a:spcBef>
              <a:buNone/>
            </a:pPr>
            <a:r>
              <a:rPr lang="en">
                <a:solidFill>
                  <a:schemeClr val="lt1"/>
                </a:solidFill>
              </a:rPr>
              <a:t> </a:t>
            </a:r>
          </a:p>
        </p:txBody>
      </p:sp>
      <p:sp>
        <p:nvSpPr>
          <p:cNvPr id="73" name="Shape 73"/>
          <p:cNvSpPr txBox="1"/>
          <p:nvPr/>
        </p:nvSpPr>
        <p:spPr>
          <a:xfrm>
            <a:off x="71300" y="1301200"/>
            <a:ext cx="5639099" cy="3288599"/>
          </a:xfrm>
          <a:prstGeom prst="rect">
            <a:avLst/>
          </a:prstGeom>
          <a:solidFill>
            <a:schemeClr val="dk1"/>
          </a:solidFill>
          <a:ln>
            <a:noFill/>
          </a:ln>
        </p:spPr>
        <p:txBody>
          <a:bodyPr lIns="91425" tIns="91425" rIns="91425" bIns="91425" anchor="t" anchorCtr="0">
            <a:noAutofit/>
          </a:bodyPr>
          <a:lstStyle/>
          <a:p>
            <a:pPr lvl="0" algn="ctr" rtl="0">
              <a:lnSpc>
                <a:spcPct val="115000"/>
              </a:lnSpc>
              <a:spcBef>
                <a:spcPts val="0"/>
              </a:spcBef>
              <a:spcAft>
                <a:spcPts val="1600"/>
              </a:spcAft>
              <a:buClr>
                <a:schemeClr val="dk1"/>
              </a:buClr>
              <a:buSzPct val="61111"/>
              <a:buFont typeface="Arial"/>
              <a:buNone/>
            </a:pPr>
            <a:r>
              <a:rPr lang="en" sz="1800">
                <a:solidFill>
                  <a:schemeClr val="lt1"/>
                </a:solidFill>
                <a:latin typeface="Verdana"/>
                <a:ea typeface="Verdana"/>
                <a:cs typeface="Verdana"/>
                <a:sym typeface="Verdana"/>
              </a:rPr>
              <a:t>ASA means that we have two triangles where we know two sides corresponding sides and their included angle is congruent. </a:t>
            </a:r>
          </a:p>
        </p:txBody>
      </p:sp>
      <p:pic>
        <p:nvPicPr>
          <p:cNvPr id="74" name="Shape 74"/>
          <p:cNvPicPr preferRelativeResize="0"/>
          <p:nvPr/>
        </p:nvPicPr>
        <p:blipFill>
          <a:blip r:embed="rId3">
            <a:alphaModFix/>
          </a:blip>
          <a:stretch>
            <a:fillRect/>
          </a:stretch>
        </p:blipFill>
        <p:spPr>
          <a:xfrm>
            <a:off x="5710453" y="1301200"/>
            <a:ext cx="3324649" cy="1693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0" y="-44550"/>
            <a:ext cx="9144000" cy="1042800"/>
          </a:xfrm>
          <a:prstGeom prst="rect">
            <a:avLst/>
          </a:prstGeom>
          <a:solidFill>
            <a:schemeClr val="dk2"/>
          </a:solidFill>
        </p:spPr>
        <p:txBody>
          <a:bodyPr lIns="91425" tIns="91425" rIns="91425" bIns="91425" anchor="t" anchorCtr="0">
            <a:noAutofit/>
          </a:bodyPr>
          <a:lstStyle/>
          <a:p>
            <a:pPr lvl="0" algn="ctr" rtl="0">
              <a:spcBef>
                <a:spcPts val="0"/>
              </a:spcBef>
              <a:buNone/>
            </a:pPr>
            <a:r>
              <a:rPr lang="en" sz="4800" b="1"/>
              <a:t>ASA Postulate </a:t>
            </a:r>
          </a:p>
        </p:txBody>
      </p:sp>
      <p:sp>
        <p:nvSpPr>
          <p:cNvPr id="80" name="Shape 80"/>
          <p:cNvSpPr txBox="1">
            <a:spLocks noGrp="1"/>
          </p:cNvSpPr>
          <p:nvPr>
            <p:ph type="body" idx="1"/>
          </p:nvPr>
        </p:nvSpPr>
        <p:spPr>
          <a:xfrm>
            <a:off x="0" y="935850"/>
            <a:ext cx="9144000" cy="4126199"/>
          </a:xfrm>
          <a:prstGeom prst="rect">
            <a:avLst/>
          </a:prstGeom>
          <a:solidFill>
            <a:schemeClr val="dk1"/>
          </a:solidFill>
        </p:spPr>
        <p:txBody>
          <a:bodyPr lIns="91425" tIns="91425" rIns="91425" bIns="91425" anchor="t" anchorCtr="0">
            <a:noAutofit/>
          </a:bodyPr>
          <a:lstStyle/>
          <a:p>
            <a:pPr lvl="0" algn="ctr" rtl="0">
              <a:spcBef>
                <a:spcPts val="0"/>
              </a:spcBef>
              <a:buNone/>
            </a:pPr>
            <a:r>
              <a:rPr lang="en" sz="2400" i="1">
                <a:solidFill>
                  <a:srgbClr val="FFFFFF"/>
                </a:solidFill>
                <a:latin typeface="Arial"/>
                <a:ea typeface="Arial"/>
                <a:cs typeface="Arial"/>
                <a:sym typeface="Arial"/>
              </a:rPr>
              <a:t>If two angles and the included side of a triangle are </a:t>
            </a:r>
            <a:r>
              <a:rPr lang="en" sz="2400" i="1">
                <a:solidFill>
                  <a:srgbClr val="FFFFFF"/>
                </a:solidFill>
                <a:latin typeface="Arial"/>
                <a:ea typeface="Arial"/>
                <a:cs typeface="Arial"/>
                <a:sym typeface="Arial"/>
                <a:hlinkClick r:id="rId3"/>
              </a:rPr>
              <a:t>congruent</a:t>
            </a:r>
            <a:r>
              <a:rPr lang="en" sz="2400" i="1">
                <a:solidFill>
                  <a:srgbClr val="FFFFFF"/>
                </a:solidFill>
                <a:latin typeface="Arial"/>
                <a:ea typeface="Arial"/>
                <a:cs typeface="Arial"/>
                <a:sym typeface="Arial"/>
              </a:rPr>
              <a:t> to two angles and the included side of another triangle, then the two triangles are congruent.</a:t>
            </a:r>
          </a:p>
        </p:txBody>
      </p:sp>
      <p:pic>
        <p:nvPicPr>
          <p:cNvPr id="81" name="Shape 81"/>
          <p:cNvPicPr preferRelativeResize="0"/>
          <p:nvPr/>
        </p:nvPicPr>
        <p:blipFill>
          <a:blip r:embed="rId4">
            <a:alphaModFix/>
          </a:blip>
          <a:stretch>
            <a:fillRect/>
          </a:stretch>
        </p:blipFill>
        <p:spPr>
          <a:xfrm>
            <a:off x="196075" y="2602475"/>
            <a:ext cx="3471499" cy="2183499"/>
          </a:xfrm>
          <a:prstGeom prst="rect">
            <a:avLst/>
          </a:prstGeom>
          <a:noFill/>
          <a:ln>
            <a:noFill/>
          </a:ln>
        </p:spPr>
      </p:pic>
      <p:pic>
        <p:nvPicPr>
          <p:cNvPr id="82" name="Shape 82"/>
          <p:cNvPicPr preferRelativeResize="0"/>
          <p:nvPr/>
        </p:nvPicPr>
        <p:blipFill>
          <a:blip r:embed="rId5">
            <a:alphaModFix/>
          </a:blip>
          <a:stretch>
            <a:fillRect/>
          </a:stretch>
        </p:blipFill>
        <p:spPr>
          <a:xfrm>
            <a:off x="5130162" y="2317300"/>
            <a:ext cx="3899087" cy="218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0" y="-44550"/>
            <a:ext cx="9179700" cy="1514999"/>
          </a:xfrm>
          <a:prstGeom prst="rect">
            <a:avLst/>
          </a:prstGeom>
          <a:solidFill>
            <a:schemeClr val="dk2"/>
          </a:solidFill>
        </p:spPr>
        <p:txBody>
          <a:bodyPr lIns="91425" tIns="91425" rIns="91425" bIns="91425" anchor="t" anchorCtr="0">
            <a:noAutofit/>
          </a:bodyPr>
          <a:lstStyle/>
          <a:p>
            <a:pPr lvl="0" algn="ctr" rtl="0">
              <a:spcBef>
                <a:spcPts val="0"/>
              </a:spcBef>
              <a:buNone/>
            </a:pPr>
            <a:r>
              <a:rPr lang="en" sz="4800" b="1"/>
              <a:t>What is SAS?</a:t>
            </a:r>
          </a:p>
        </p:txBody>
      </p:sp>
      <p:sp>
        <p:nvSpPr>
          <p:cNvPr id="88" name="Shape 88"/>
          <p:cNvSpPr txBox="1">
            <a:spLocks noGrp="1"/>
          </p:cNvSpPr>
          <p:nvPr>
            <p:ph type="body" idx="1"/>
          </p:nvPr>
        </p:nvSpPr>
        <p:spPr>
          <a:xfrm>
            <a:off x="0" y="1301200"/>
            <a:ext cx="9179700" cy="3734399"/>
          </a:xfrm>
          <a:prstGeom prst="rect">
            <a:avLst/>
          </a:prstGeom>
          <a:solidFill>
            <a:schemeClr val="dk1"/>
          </a:solidFill>
        </p:spPr>
        <p:txBody>
          <a:bodyPr lIns="91425" tIns="91425" rIns="91425" bIns="91425" anchor="t" anchorCtr="0">
            <a:noAutofit/>
          </a:bodyPr>
          <a:lstStyle/>
          <a:p>
            <a:pPr lvl="0" algn="ctr" rtl="0">
              <a:spcBef>
                <a:spcPts val="0"/>
              </a:spcBef>
              <a:buNone/>
            </a:pPr>
            <a:r>
              <a:rPr lang="en">
                <a:solidFill>
                  <a:schemeClr val="lt1"/>
                </a:solidFill>
              </a:rPr>
              <a:t> </a:t>
            </a:r>
          </a:p>
        </p:txBody>
      </p:sp>
      <p:sp>
        <p:nvSpPr>
          <p:cNvPr id="89" name="Shape 89"/>
          <p:cNvSpPr txBox="1"/>
          <p:nvPr/>
        </p:nvSpPr>
        <p:spPr>
          <a:xfrm>
            <a:off x="71300" y="1301200"/>
            <a:ext cx="5639099" cy="3288599"/>
          </a:xfrm>
          <a:prstGeom prst="rect">
            <a:avLst/>
          </a:prstGeom>
          <a:solidFill>
            <a:schemeClr val="dk1"/>
          </a:solidFill>
          <a:ln>
            <a:noFill/>
          </a:ln>
        </p:spPr>
        <p:txBody>
          <a:bodyPr lIns="91425" tIns="91425" rIns="91425" bIns="91425" anchor="t" anchorCtr="0">
            <a:noAutofit/>
          </a:bodyPr>
          <a:lstStyle/>
          <a:p>
            <a:pPr lvl="0" algn="ctr" rtl="0">
              <a:lnSpc>
                <a:spcPct val="115000"/>
              </a:lnSpc>
              <a:spcBef>
                <a:spcPts val="0"/>
              </a:spcBef>
              <a:spcAft>
                <a:spcPts val="1600"/>
              </a:spcAft>
              <a:buClr>
                <a:schemeClr val="dk1"/>
              </a:buClr>
              <a:buSzPct val="61111"/>
              <a:buFont typeface="Arial"/>
              <a:buNone/>
            </a:pPr>
            <a:r>
              <a:rPr lang="en" sz="1800">
                <a:solidFill>
                  <a:srgbClr val="F3F3F3"/>
                </a:solidFill>
                <a:latin typeface="Verdana"/>
                <a:ea typeface="Verdana"/>
                <a:cs typeface="Verdana"/>
                <a:sym typeface="Verdana"/>
              </a:rPr>
              <a:t>SAS means that we have two sides and the </a:t>
            </a:r>
            <a:r>
              <a:rPr lang="en" sz="1800">
                <a:solidFill>
                  <a:srgbClr val="F3F3F3"/>
                </a:solidFill>
                <a:latin typeface="Verdana"/>
                <a:ea typeface="Verdana"/>
                <a:cs typeface="Verdana"/>
                <a:sym typeface="Verdana"/>
                <a:hlinkClick r:id="rId3"/>
              </a:rPr>
              <a:t>included angle </a:t>
            </a:r>
            <a:r>
              <a:rPr lang="en" sz="1800">
                <a:solidFill>
                  <a:srgbClr val="F3F3F3"/>
                </a:solidFill>
                <a:latin typeface="Verdana"/>
                <a:ea typeface="Verdana"/>
                <a:cs typeface="Verdana"/>
                <a:sym typeface="Verdana"/>
              </a:rPr>
              <a:t>of one </a:t>
            </a:r>
            <a:r>
              <a:rPr lang="en" sz="1800">
                <a:solidFill>
                  <a:srgbClr val="F3F3F3"/>
                </a:solidFill>
                <a:latin typeface="Verdana"/>
                <a:ea typeface="Verdana"/>
                <a:cs typeface="Verdana"/>
                <a:sym typeface="Verdana"/>
                <a:hlinkClick r:id="rId4"/>
              </a:rPr>
              <a:t>triangle</a:t>
            </a:r>
            <a:r>
              <a:rPr lang="en" sz="1800">
                <a:solidFill>
                  <a:srgbClr val="F3F3F3"/>
                </a:solidFill>
                <a:latin typeface="Verdana"/>
                <a:ea typeface="Verdana"/>
                <a:cs typeface="Verdana"/>
                <a:sym typeface="Verdana"/>
              </a:rPr>
              <a:t> are </a:t>
            </a:r>
            <a:r>
              <a:rPr lang="en" sz="1800">
                <a:solidFill>
                  <a:srgbClr val="F3F3F3"/>
                </a:solidFill>
                <a:latin typeface="Verdana"/>
                <a:ea typeface="Verdana"/>
                <a:cs typeface="Verdana"/>
                <a:sym typeface="Verdana"/>
                <a:hlinkClick r:id="rId5"/>
              </a:rPr>
              <a:t>congruent</a:t>
            </a:r>
            <a:r>
              <a:rPr lang="en" sz="1800">
                <a:solidFill>
                  <a:srgbClr val="F3F3F3"/>
                </a:solidFill>
                <a:latin typeface="Verdana"/>
                <a:ea typeface="Verdana"/>
                <a:cs typeface="Verdana"/>
                <a:sym typeface="Verdana"/>
              </a:rPr>
              <a:t> to two sides and the </a:t>
            </a:r>
            <a:r>
              <a:rPr lang="en" sz="1800">
                <a:solidFill>
                  <a:srgbClr val="F3F3F3"/>
                </a:solidFill>
                <a:latin typeface="Verdana"/>
                <a:ea typeface="Verdana"/>
                <a:cs typeface="Verdana"/>
                <a:sym typeface="Verdana"/>
                <a:hlinkClick r:id="rId3"/>
              </a:rPr>
              <a:t>included angle</a:t>
            </a:r>
            <a:r>
              <a:rPr lang="en" sz="1800">
                <a:solidFill>
                  <a:srgbClr val="F3F3F3"/>
                </a:solidFill>
                <a:latin typeface="Verdana"/>
                <a:ea typeface="Verdana"/>
                <a:cs typeface="Verdana"/>
                <a:sym typeface="Verdana"/>
              </a:rPr>
              <a:t> of another </a:t>
            </a:r>
            <a:r>
              <a:rPr lang="en" sz="1800">
                <a:solidFill>
                  <a:srgbClr val="F3F3F3"/>
                </a:solidFill>
                <a:latin typeface="Verdana"/>
                <a:ea typeface="Verdana"/>
                <a:cs typeface="Verdana"/>
                <a:sym typeface="Verdana"/>
                <a:hlinkClick r:id="rId4"/>
              </a:rPr>
              <a:t>triangle</a:t>
            </a:r>
            <a:r>
              <a:rPr lang="en" sz="1800">
                <a:solidFill>
                  <a:srgbClr val="F3F3F3"/>
                </a:solidFill>
                <a:latin typeface="Verdana"/>
                <a:ea typeface="Verdana"/>
                <a:cs typeface="Verdana"/>
                <a:sym typeface="Verdana"/>
              </a:rPr>
              <a:t>, then these two </a:t>
            </a:r>
            <a:r>
              <a:rPr lang="en" sz="1800">
                <a:solidFill>
                  <a:srgbClr val="F3F3F3"/>
                </a:solidFill>
                <a:latin typeface="Verdana"/>
                <a:ea typeface="Verdana"/>
                <a:cs typeface="Verdana"/>
                <a:sym typeface="Verdana"/>
                <a:hlinkClick r:id="rId4"/>
              </a:rPr>
              <a:t>triangles</a:t>
            </a:r>
            <a:r>
              <a:rPr lang="en" sz="1800">
                <a:solidFill>
                  <a:srgbClr val="F3F3F3"/>
                </a:solidFill>
                <a:latin typeface="Verdana"/>
                <a:ea typeface="Verdana"/>
                <a:cs typeface="Verdana"/>
                <a:sym typeface="Verdana"/>
              </a:rPr>
              <a:t> are </a:t>
            </a:r>
            <a:r>
              <a:rPr lang="en" sz="1800">
                <a:solidFill>
                  <a:srgbClr val="F3F3F3"/>
                </a:solidFill>
                <a:latin typeface="Verdana"/>
                <a:ea typeface="Verdana"/>
                <a:cs typeface="Verdana"/>
                <a:sym typeface="Verdana"/>
                <a:hlinkClick r:id="rId5"/>
              </a:rPr>
              <a:t>congruent</a:t>
            </a:r>
          </a:p>
        </p:txBody>
      </p:sp>
      <p:pic>
        <p:nvPicPr>
          <p:cNvPr id="90" name="Shape 90"/>
          <p:cNvPicPr preferRelativeResize="0"/>
          <p:nvPr/>
        </p:nvPicPr>
        <p:blipFill rotWithShape="1">
          <a:blip r:embed="rId6">
            <a:alphaModFix/>
          </a:blip>
          <a:srcRect l="-5340"/>
          <a:stretch/>
        </p:blipFill>
        <p:spPr>
          <a:xfrm>
            <a:off x="5654625" y="1365050"/>
            <a:ext cx="3432549" cy="1693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0" y="-44550"/>
            <a:ext cx="9179700" cy="1113900"/>
          </a:xfrm>
          <a:prstGeom prst="rect">
            <a:avLst/>
          </a:prstGeom>
          <a:solidFill>
            <a:schemeClr val="dk2"/>
          </a:solidFill>
        </p:spPr>
        <p:txBody>
          <a:bodyPr lIns="91425" tIns="91425" rIns="91425" bIns="91425" anchor="t" anchorCtr="0">
            <a:noAutofit/>
          </a:bodyPr>
          <a:lstStyle/>
          <a:p>
            <a:pPr lvl="0" algn="ctr" rtl="0">
              <a:spcBef>
                <a:spcPts val="0"/>
              </a:spcBef>
              <a:buNone/>
            </a:pPr>
            <a:r>
              <a:rPr lang="en" sz="4800" b="1"/>
              <a:t>SAS Postulate</a:t>
            </a:r>
          </a:p>
        </p:txBody>
      </p:sp>
      <p:sp>
        <p:nvSpPr>
          <p:cNvPr id="96" name="Shape 96"/>
          <p:cNvSpPr txBox="1">
            <a:spLocks noGrp="1"/>
          </p:cNvSpPr>
          <p:nvPr>
            <p:ph type="body" idx="1"/>
          </p:nvPr>
        </p:nvSpPr>
        <p:spPr>
          <a:xfrm>
            <a:off x="0" y="1301200"/>
            <a:ext cx="9179700" cy="3734399"/>
          </a:xfrm>
          <a:prstGeom prst="rect">
            <a:avLst/>
          </a:prstGeom>
          <a:solidFill>
            <a:schemeClr val="dk1"/>
          </a:solidFill>
        </p:spPr>
        <p:txBody>
          <a:bodyPr lIns="91425" tIns="91425" rIns="91425" bIns="91425" anchor="t" anchorCtr="0">
            <a:noAutofit/>
          </a:bodyPr>
          <a:lstStyle/>
          <a:p>
            <a:pPr lvl="0" algn="ctr" rtl="0">
              <a:spcBef>
                <a:spcPts val="0"/>
              </a:spcBef>
              <a:buNone/>
            </a:pPr>
            <a:r>
              <a:rPr lang="en">
                <a:solidFill>
                  <a:schemeClr val="lt1"/>
                </a:solidFill>
              </a:rPr>
              <a:t> </a:t>
            </a:r>
          </a:p>
        </p:txBody>
      </p:sp>
      <p:sp>
        <p:nvSpPr>
          <p:cNvPr id="97" name="Shape 97"/>
          <p:cNvSpPr txBox="1"/>
          <p:nvPr/>
        </p:nvSpPr>
        <p:spPr>
          <a:xfrm>
            <a:off x="35700" y="1069350"/>
            <a:ext cx="9108299" cy="1016099"/>
          </a:xfrm>
          <a:prstGeom prst="rect">
            <a:avLst/>
          </a:prstGeom>
          <a:solidFill>
            <a:schemeClr val="dk1"/>
          </a:solidFill>
          <a:ln>
            <a:noFill/>
          </a:ln>
        </p:spPr>
        <p:txBody>
          <a:bodyPr lIns="91425" tIns="91425" rIns="91425" bIns="91425" anchor="t" anchorCtr="0">
            <a:noAutofit/>
          </a:bodyPr>
          <a:lstStyle/>
          <a:p>
            <a:pPr lvl="0" algn="ctr" rtl="0">
              <a:lnSpc>
                <a:spcPct val="115000"/>
              </a:lnSpc>
              <a:spcBef>
                <a:spcPts val="0"/>
              </a:spcBef>
              <a:spcAft>
                <a:spcPts val="1600"/>
              </a:spcAft>
              <a:buClr>
                <a:schemeClr val="dk1"/>
              </a:buClr>
              <a:buSzPct val="45833"/>
              <a:buFont typeface="Arial"/>
              <a:buNone/>
            </a:pPr>
            <a:r>
              <a:rPr lang="en" sz="2400" i="1">
                <a:solidFill>
                  <a:srgbClr val="FFFFFF"/>
                </a:solidFill>
              </a:rPr>
              <a:t>If two sides and the included angle of one triangle are congruent to the corresponding parts of another triangle, then the triangles are congruent.</a:t>
            </a:r>
          </a:p>
        </p:txBody>
      </p:sp>
      <p:pic>
        <p:nvPicPr>
          <p:cNvPr id="98" name="Shape 98"/>
          <p:cNvPicPr preferRelativeResize="0"/>
          <p:nvPr/>
        </p:nvPicPr>
        <p:blipFill>
          <a:blip r:embed="rId3">
            <a:alphaModFix/>
          </a:blip>
          <a:stretch>
            <a:fillRect/>
          </a:stretch>
        </p:blipFill>
        <p:spPr>
          <a:xfrm>
            <a:off x="127928" y="2014150"/>
            <a:ext cx="3010196" cy="1016099"/>
          </a:xfrm>
          <a:prstGeom prst="rect">
            <a:avLst/>
          </a:prstGeom>
          <a:noFill/>
          <a:ln>
            <a:noFill/>
          </a:ln>
        </p:spPr>
      </p:pic>
      <p:pic>
        <p:nvPicPr>
          <p:cNvPr id="99" name="Shape 99"/>
          <p:cNvPicPr preferRelativeResize="0"/>
          <p:nvPr/>
        </p:nvPicPr>
        <p:blipFill>
          <a:blip r:embed="rId4">
            <a:alphaModFix/>
          </a:blip>
          <a:stretch>
            <a:fillRect/>
          </a:stretch>
        </p:blipFill>
        <p:spPr>
          <a:xfrm>
            <a:off x="6054750" y="2014150"/>
            <a:ext cx="3009900" cy="2876550"/>
          </a:xfrm>
          <a:prstGeom prst="rect">
            <a:avLst/>
          </a:prstGeom>
          <a:noFill/>
          <a:ln>
            <a:noFill/>
          </a:ln>
        </p:spPr>
      </p:pic>
      <p:pic>
        <p:nvPicPr>
          <p:cNvPr id="100" name="Shape 100"/>
          <p:cNvPicPr preferRelativeResize="0"/>
          <p:nvPr/>
        </p:nvPicPr>
        <p:blipFill>
          <a:blip r:embed="rId5">
            <a:alphaModFix/>
          </a:blip>
          <a:stretch>
            <a:fillRect/>
          </a:stretch>
        </p:blipFill>
        <p:spPr>
          <a:xfrm>
            <a:off x="1584600" y="3264250"/>
            <a:ext cx="4267200" cy="15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7850" y="-62350"/>
            <a:ext cx="9179700" cy="1427400"/>
          </a:xfrm>
          <a:prstGeom prst="rect">
            <a:avLst/>
          </a:prstGeom>
          <a:solidFill>
            <a:schemeClr val="dk2"/>
          </a:solidFill>
        </p:spPr>
        <p:txBody>
          <a:bodyPr lIns="91425" tIns="91425" rIns="91425" bIns="91425" anchor="t" anchorCtr="0">
            <a:noAutofit/>
          </a:bodyPr>
          <a:lstStyle/>
          <a:p>
            <a:pPr lvl="0" algn="ctr" rtl="0">
              <a:spcBef>
                <a:spcPts val="0"/>
              </a:spcBef>
              <a:buNone/>
            </a:pPr>
            <a:endParaRPr sz="4600" b="1"/>
          </a:p>
        </p:txBody>
      </p:sp>
      <p:sp>
        <p:nvSpPr>
          <p:cNvPr id="106" name="Shape 106"/>
          <p:cNvSpPr txBox="1">
            <a:spLocks noGrp="1"/>
          </p:cNvSpPr>
          <p:nvPr>
            <p:ph type="body" idx="1"/>
          </p:nvPr>
        </p:nvSpPr>
        <p:spPr>
          <a:xfrm>
            <a:off x="0" y="1365050"/>
            <a:ext cx="9179700" cy="3670500"/>
          </a:xfrm>
          <a:prstGeom prst="rect">
            <a:avLst/>
          </a:prstGeom>
          <a:solidFill>
            <a:schemeClr val="dk1"/>
          </a:solidFill>
        </p:spPr>
        <p:txBody>
          <a:bodyPr lIns="91425" tIns="91425" rIns="91425" bIns="91425" anchor="t" anchorCtr="0">
            <a:noAutofit/>
          </a:bodyPr>
          <a:lstStyle/>
          <a:p>
            <a:pPr lvl="0" algn="ctr" rtl="0">
              <a:spcBef>
                <a:spcPts val="0"/>
              </a:spcBef>
              <a:buNone/>
            </a:pPr>
            <a:r>
              <a:rPr lang="en">
                <a:solidFill>
                  <a:schemeClr val="lt1"/>
                </a:solidFill>
              </a:rPr>
              <a:t> </a:t>
            </a:r>
          </a:p>
        </p:txBody>
      </p:sp>
      <p:sp>
        <p:nvSpPr>
          <p:cNvPr id="107" name="Shape 107"/>
          <p:cNvSpPr txBox="1"/>
          <p:nvPr/>
        </p:nvSpPr>
        <p:spPr>
          <a:xfrm>
            <a:off x="89075" y="1417075"/>
            <a:ext cx="6211800" cy="2985599"/>
          </a:xfrm>
          <a:prstGeom prst="rect">
            <a:avLst/>
          </a:prstGeom>
          <a:noFill/>
          <a:ln>
            <a:noFill/>
          </a:ln>
        </p:spPr>
        <p:txBody>
          <a:bodyPr lIns="91425" tIns="91425" rIns="91425" bIns="91425" anchor="t" anchorCtr="0">
            <a:noAutofit/>
          </a:bodyPr>
          <a:lstStyle/>
          <a:p>
            <a:pPr algn="ctr">
              <a:spcBef>
                <a:spcPts val="0"/>
              </a:spcBef>
              <a:buNone/>
            </a:pPr>
            <a:r>
              <a:rPr lang="en" sz="1800">
                <a:solidFill>
                  <a:srgbClr val="FFFFFF"/>
                </a:solidFill>
              </a:rPr>
              <a:t>Theorems are important because they help us identify the congruence two triangles can have using any of the triangle congruences postulates. These two help, and all we do is look at the sides and angles of a triangle. And it doesn’t just need to be in Geometry class, either. We can go around, comparing buildings using these two theorems.</a:t>
            </a:r>
          </a:p>
        </p:txBody>
      </p:sp>
      <p:sp>
        <p:nvSpPr>
          <p:cNvPr id="108" name="Shape 108"/>
          <p:cNvSpPr txBox="1"/>
          <p:nvPr/>
        </p:nvSpPr>
        <p:spPr>
          <a:xfrm>
            <a:off x="46200" y="-62350"/>
            <a:ext cx="9051599" cy="13650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4600" b="1">
                <a:solidFill>
                  <a:schemeClr val="dk1"/>
                </a:solidFill>
                <a:latin typeface="Old Standard TT"/>
                <a:ea typeface="Old Standard TT"/>
                <a:cs typeface="Old Standard TT"/>
                <a:sym typeface="Old Standard TT"/>
              </a:rPr>
              <a:t>Why are these theorems important?</a:t>
            </a:r>
          </a:p>
        </p:txBody>
      </p:sp>
      <p:pic>
        <p:nvPicPr>
          <p:cNvPr id="109" name="Shape 109"/>
          <p:cNvPicPr preferRelativeResize="0"/>
          <p:nvPr/>
        </p:nvPicPr>
        <p:blipFill>
          <a:blip r:embed="rId3">
            <a:alphaModFix/>
          </a:blip>
          <a:stretch>
            <a:fillRect/>
          </a:stretch>
        </p:blipFill>
        <p:spPr>
          <a:xfrm>
            <a:off x="6687962" y="1365050"/>
            <a:ext cx="2409825" cy="20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0" y="-44550"/>
            <a:ext cx="9179700" cy="1550700"/>
          </a:xfrm>
          <a:prstGeom prst="rect">
            <a:avLst/>
          </a:prstGeom>
          <a:solidFill>
            <a:schemeClr val="dk2"/>
          </a:solidFill>
        </p:spPr>
        <p:txBody>
          <a:bodyPr lIns="91425" tIns="91425" rIns="91425" bIns="91425" anchor="t" anchorCtr="0">
            <a:noAutofit/>
          </a:bodyPr>
          <a:lstStyle/>
          <a:p>
            <a:pPr lvl="0" algn="ctr" rtl="0">
              <a:spcBef>
                <a:spcPts val="0"/>
              </a:spcBef>
              <a:buNone/>
            </a:pPr>
            <a:r>
              <a:rPr lang="en" sz="4800" b="1"/>
              <a:t>How are these Theorems important?</a:t>
            </a:r>
          </a:p>
        </p:txBody>
      </p:sp>
      <p:sp>
        <p:nvSpPr>
          <p:cNvPr id="115" name="Shape 115"/>
          <p:cNvSpPr txBox="1">
            <a:spLocks noGrp="1"/>
          </p:cNvSpPr>
          <p:nvPr>
            <p:ph type="body" idx="1"/>
          </p:nvPr>
        </p:nvSpPr>
        <p:spPr>
          <a:xfrm>
            <a:off x="-17850" y="1461625"/>
            <a:ext cx="9179700" cy="3573900"/>
          </a:xfrm>
          <a:prstGeom prst="rect">
            <a:avLst/>
          </a:prstGeom>
          <a:solidFill>
            <a:schemeClr val="dk1"/>
          </a:solidFill>
        </p:spPr>
        <p:txBody>
          <a:bodyPr lIns="91425" tIns="91425" rIns="91425" bIns="91425" anchor="t" anchorCtr="0">
            <a:noAutofit/>
          </a:bodyPr>
          <a:lstStyle/>
          <a:p>
            <a:pPr lvl="0" algn="ctr" rtl="0">
              <a:spcBef>
                <a:spcPts val="0"/>
              </a:spcBef>
              <a:buNone/>
            </a:pPr>
            <a:r>
              <a:rPr lang="en">
                <a:solidFill>
                  <a:schemeClr val="lt1"/>
                </a:solidFill>
              </a:rPr>
              <a:t> </a:t>
            </a:r>
          </a:p>
        </p:txBody>
      </p:sp>
      <p:sp>
        <p:nvSpPr>
          <p:cNvPr id="116" name="Shape 116"/>
          <p:cNvSpPr txBox="1"/>
          <p:nvPr/>
        </p:nvSpPr>
        <p:spPr>
          <a:xfrm>
            <a:off x="44550" y="1506150"/>
            <a:ext cx="9054900" cy="3288599"/>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a:solidFill>
                  <a:srgbClr val="FFFFFF"/>
                </a:solidFill>
              </a:rPr>
              <a:t>These theorems are important in real life. For example, if you want to be an architect, it is important for architectural designs in order to be able to tell if one building/ part of building is congruent to the other triangular shape you are making.</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13300"/>
            <a:ext cx="8520599" cy="918599"/>
          </a:xfrm>
          <a:prstGeom prst="rect">
            <a:avLst/>
          </a:prstGeom>
          <a:ln>
            <a:noFill/>
          </a:ln>
        </p:spPr>
        <p:txBody>
          <a:bodyPr lIns="91425" tIns="91425" rIns="91425" bIns="91425" anchor="t" anchorCtr="0">
            <a:noAutofit/>
          </a:bodyPr>
          <a:lstStyle/>
          <a:p>
            <a:pPr algn="ctr">
              <a:spcBef>
                <a:spcPts val="0"/>
              </a:spcBef>
              <a:buNone/>
            </a:pPr>
            <a:r>
              <a:rPr lang="en" sz="4800" b="1"/>
              <a:t>Real World Examples </a:t>
            </a:r>
          </a:p>
        </p:txBody>
      </p:sp>
      <p:sp>
        <p:nvSpPr>
          <p:cNvPr id="122" name="Shape 122"/>
          <p:cNvSpPr txBox="1">
            <a:spLocks noGrp="1"/>
          </p:cNvSpPr>
          <p:nvPr>
            <p:ph type="body" idx="1"/>
          </p:nvPr>
        </p:nvSpPr>
        <p:spPr>
          <a:xfrm>
            <a:off x="227100" y="1171600"/>
            <a:ext cx="9144000" cy="3783599"/>
          </a:xfrm>
          <a:prstGeom prst="rect">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Clr>
                <a:schemeClr val="dk1"/>
              </a:buClr>
              <a:buFont typeface="Arial"/>
              <a:buNone/>
            </a:pPr>
            <a:endParaRPr sz="3000" b="1">
              <a:solidFill>
                <a:srgbClr val="FFFFFF"/>
              </a:solidFill>
              <a:latin typeface="Arial"/>
              <a:ea typeface="Arial"/>
              <a:cs typeface="Arial"/>
              <a:sym typeface="Arial"/>
            </a:endParaRPr>
          </a:p>
          <a:p>
            <a:pPr>
              <a:spcBef>
                <a:spcPts val="0"/>
              </a:spcBef>
              <a:buNone/>
            </a:pPr>
            <a:endParaRPr>
              <a:solidFill>
                <a:schemeClr val="lt1"/>
              </a:solidFill>
            </a:endParaRPr>
          </a:p>
        </p:txBody>
      </p:sp>
      <p:pic>
        <p:nvPicPr>
          <p:cNvPr id="123" name="Shape 123"/>
          <p:cNvPicPr preferRelativeResize="0"/>
          <p:nvPr/>
        </p:nvPicPr>
        <p:blipFill rotWithShape="1">
          <a:blip r:embed="rId3">
            <a:alphaModFix/>
          </a:blip>
          <a:srcRect l="7460" t="-2400" r="-7459" b="2400"/>
          <a:stretch/>
        </p:blipFill>
        <p:spPr>
          <a:xfrm>
            <a:off x="138022" y="1265197"/>
            <a:ext cx="2270817" cy="3347700"/>
          </a:xfrm>
          <a:prstGeom prst="rect">
            <a:avLst/>
          </a:prstGeom>
          <a:noFill/>
          <a:ln>
            <a:noFill/>
          </a:ln>
        </p:spPr>
      </p:pic>
      <p:pic>
        <p:nvPicPr>
          <p:cNvPr id="124" name="Shape 124"/>
          <p:cNvPicPr preferRelativeResize="0"/>
          <p:nvPr/>
        </p:nvPicPr>
        <p:blipFill>
          <a:blip r:embed="rId4">
            <a:alphaModFix/>
          </a:blip>
          <a:stretch>
            <a:fillRect/>
          </a:stretch>
        </p:blipFill>
        <p:spPr>
          <a:xfrm>
            <a:off x="6204653" y="2819437"/>
            <a:ext cx="2788549" cy="1859050"/>
          </a:xfrm>
          <a:prstGeom prst="rect">
            <a:avLst/>
          </a:prstGeom>
          <a:noFill/>
          <a:ln>
            <a:noFill/>
          </a:ln>
        </p:spPr>
      </p:pic>
      <p:cxnSp>
        <p:nvCxnSpPr>
          <p:cNvPr id="125" name="Shape 125"/>
          <p:cNvCxnSpPr/>
          <p:nvPr/>
        </p:nvCxnSpPr>
        <p:spPr>
          <a:xfrm rot="10800000">
            <a:off x="7406075" y="4353275"/>
            <a:ext cx="0" cy="387599"/>
          </a:xfrm>
          <a:prstGeom prst="straightConnector1">
            <a:avLst/>
          </a:prstGeom>
          <a:noFill/>
          <a:ln w="38100" cap="flat" cmpd="sng">
            <a:solidFill>
              <a:schemeClr val="lt1"/>
            </a:solidFill>
            <a:prstDash val="solid"/>
            <a:round/>
            <a:headEnd type="none" w="lg" len="lg"/>
            <a:tailEnd type="none" w="lg" len="lg"/>
          </a:ln>
        </p:spPr>
      </p:cxnSp>
      <p:cxnSp>
        <p:nvCxnSpPr>
          <p:cNvPr id="126" name="Shape 126"/>
          <p:cNvCxnSpPr/>
          <p:nvPr/>
        </p:nvCxnSpPr>
        <p:spPr>
          <a:xfrm rot="10800000">
            <a:off x="7504150" y="4353275"/>
            <a:ext cx="0" cy="387599"/>
          </a:xfrm>
          <a:prstGeom prst="straightConnector1">
            <a:avLst/>
          </a:prstGeom>
          <a:noFill/>
          <a:ln w="38100" cap="flat" cmpd="sng">
            <a:solidFill>
              <a:schemeClr val="lt1"/>
            </a:solidFill>
            <a:prstDash val="solid"/>
            <a:round/>
            <a:headEnd type="none" w="lg" len="lg"/>
            <a:tailEnd type="none" w="lg" len="lg"/>
          </a:ln>
        </p:spPr>
      </p:cxnSp>
      <p:cxnSp>
        <p:nvCxnSpPr>
          <p:cNvPr id="127" name="Shape 127"/>
          <p:cNvCxnSpPr/>
          <p:nvPr/>
        </p:nvCxnSpPr>
        <p:spPr>
          <a:xfrm rot="10800000">
            <a:off x="7406075" y="2654000"/>
            <a:ext cx="0" cy="387599"/>
          </a:xfrm>
          <a:prstGeom prst="straightConnector1">
            <a:avLst/>
          </a:prstGeom>
          <a:noFill/>
          <a:ln w="38100" cap="flat" cmpd="sng">
            <a:solidFill>
              <a:schemeClr val="lt1"/>
            </a:solidFill>
            <a:prstDash val="solid"/>
            <a:round/>
            <a:headEnd type="none" w="lg" len="lg"/>
            <a:tailEnd type="none" w="lg" len="lg"/>
          </a:ln>
        </p:spPr>
      </p:cxnSp>
      <p:cxnSp>
        <p:nvCxnSpPr>
          <p:cNvPr id="128" name="Shape 128"/>
          <p:cNvCxnSpPr/>
          <p:nvPr/>
        </p:nvCxnSpPr>
        <p:spPr>
          <a:xfrm rot="10800000">
            <a:off x="7504150" y="2654000"/>
            <a:ext cx="0" cy="387599"/>
          </a:xfrm>
          <a:prstGeom prst="straightConnector1">
            <a:avLst/>
          </a:prstGeom>
          <a:noFill/>
          <a:ln w="38100" cap="flat" cmpd="sng">
            <a:solidFill>
              <a:schemeClr val="lt1"/>
            </a:solidFill>
            <a:prstDash val="solid"/>
            <a:round/>
            <a:headEnd type="none" w="lg" len="lg"/>
            <a:tailEnd type="none" w="lg" len="lg"/>
          </a:ln>
        </p:spPr>
      </p:cxnSp>
      <p:pic>
        <p:nvPicPr>
          <p:cNvPr id="129" name="Shape 129"/>
          <p:cNvPicPr preferRelativeResize="0"/>
          <p:nvPr/>
        </p:nvPicPr>
        <p:blipFill>
          <a:blip r:embed="rId5">
            <a:alphaModFix/>
          </a:blip>
          <a:stretch>
            <a:fillRect/>
          </a:stretch>
        </p:blipFill>
        <p:spPr>
          <a:xfrm>
            <a:off x="2274274" y="2481056"/>
            <a:ext cx="2814712" cy="2376868"/>
          </a:xfrm>
          <a:prstGeom prst="rect">
            <a:avLst/>
          </a:prstGeom>
          <a:noFill/>
          <a:ln>
            <a:noFill/>
          </a:ln>
        </p:spPr>
      </p:pic>
      <p:sp>
        <p:nvSpPr>
          <p:cNvPr id="130" name="Shape 130"/>
          <p:cNvSpPr txBox="1"/>
          <p:nvPr/>
        </p:nvSpPr>
        <p:spPr>
          <a:xfrm>
            <a:off x="670825" y="1405700"/>
            <a:ext cx="1809300" cy="1248299"/>
          </a:xfrm>
          <a:prstGeom prst="rect">
            <a:avLst/>
          </a:prstGeom>
          <a:noFill/>
          <a:ln>
            <a:noFill/>
          </a:ln>
        </p:spPr>
        <p:txBody>
          <a:bodyPr lIns="91425" tIns="91425" rIns="91425" bIns="91425" anchor="t" anchorCtr="0">
            <a:noAutofit/>
          </a:bodyPr>
          <a:lstStyle/>
          <a:p>
            <a:pPr>
              <a:spcBef>
                <a:spcPts val="0"/>
              </a:spcBef>
              <a:buNone/>
            </a:pPr>
            <a:r>
              <a:rPr lang="en" sz="3000" b="1">
                <a:solidFill>
                  <a:srgbClr val="FFFFFF"/>
                </a:solidFill>
              </a:rPr>
              <a:t>SAS</a:t>
            </a:r>
          </a:p>
        </p:txBody>
      </p:sp>
      <p:cxnSp>
        <p:nvCxnSpPr>
          <p:cNvPr id="131" name="Shape 131"/>
          <p:cNvCxnSpPr/>
          <p:nvPr/>
        </p:nvCxnSpPr>
        <p:spPr>
          <a:xfrm>
            <a:off x="481275" y="2927800"/>
            <a:ext cx="195900" cy="22499"/>
          </a:xfrm>
          <a:prstGeom prst="straightConnector1">
            <a:avLst/>
          </a:prstGeom>
          <a:noFill/>
          <a:ln w="38100" cap="flat" cmpd="sng">
            <a:solidFill>
              <a:schemeClr val="accent1"/>
            </a:solidFill>
            <a:prstDash val="solid"/>
            <a:round/>
            <a:headEnd type="none" w="lg" len="lg"/>
            <a:tailEnd type="none" w="lg" len="lg"/>
          </a:ln>
        </p:spPr>
      </p:cxnSp>
      <p:sp>
        <p:nvSpPr>
          <p:cNvPr id="132" name="Shape 132"/>
          <p:cNvSpPr txBox="1"/>
          <p:nvPr/>
        </p:nvSpPr>
        <p:spPr>
          <a:xfrm>
            <a:off x="2274275" y="2927800"/>
            <a:ext cx="1630800" cy="6416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 sz="3000" b="1"/>
              <a:t>SAS</a:t>
            </a:r>
          </a:p>
          <a:p>
            <a:pPr>
              <a:spcBef>
                <a:spcPts val="0"/>
              </a:spcBef>
              <a:buNone/>
            </a:pPr>
            <a:endParaRPr/>
          </a:p>
        </p:txBody>
      </p:sp>
      <p:pic>
        <p:nvPicPr>
          <p:cNvPr id="133" name="Shape 133"/>
          <p:cNvPicPr preferRelativeResize="0"/>
          <p:nvPr/>
        </p:nvPicPr>
        <p:blipFill>
          <a:blip r:embed="rId6">
            <a:alphaModFix/>
          </a:blip>
          <a:stretch>
            <a:fillRect/>
          </a:stretch>
        </p:blipFill>
        <p:spPr>
          <a:xfrm>
            <a:off x="3761896" y="1170600"/>
            <a:ext cx="2655774" cy="1990150"/>
          </a:xfrm>
          <a:prstGeom prst="rect">
            <a:avLst/>
          </a:prstGeom>
          <a:noFill/>
          <a:ln w="9525" cap="flat" cmpd="sng">
            <a:solidFill>
              <a:schemeClr val="lt1"/>
            </a:solidFill>
            <a:prstDash val="solid"/>
            <a:round/>
            <a:headEnd type="none" w="med" len="med"/>
            <a:tailEnd type="none" w="med" len="med"/>
          </a:ln>
        </p:spPr>
      </p:pic>
      <p:sp>
        <p:nvSpPr>
          <p:cNvPr id="134" name="Shape 134"/>
          <p:cNvSpPr/>
          <p:nvPr/>
        </p:nvSpPr>
        <p:spPr>
          <a:xfrm rot="7090596">
            <a:off x="6669101" y="2583848"/>
            <a:ext cx="543847" cy="381583"/>
          </a:xfrm>
          <a:prstGeom prst="arc">
            <a:avLst>
              <a:gd name="adj1" fmla="val 16000353"/>
              <a:gd name="adj2" fmla="val 18501926"/>
            </a:avLst>
          </a:prstGeom>
          <a:no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p:nvPr/>
        </p:nvSpPr>
        <p:spPr>
          <a:xfrm rot="-8152306">
            <a:off x="7826890" y="2616471"/>
            <a:ext cx="543757" cy="381668"/>
          </a:xfrm>
          <a:prstGeom prst="arc">
            <a:avLst>
              <a:gd name="adj1" fmla="val 16000353"/>
              <a:gd name="adj2" fmla="val 18501926"/>
            </a:avLst>
          </a:prstGeom>
          <a:no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6" name="Shape 136"/>
          <p:cNvSpPr/>
          <p:nvPr/>
        </p:nvSpPr>
        <p:spPr>
          <a:xfrm>
            <a:off x="4509625" y="1835925"/>
            <a:ext cx="160400" cy="62400"/>
          </a:xfrm>
          <a:custGeom>
            <a:avLst/>
            <a:gdLst/>
            <a:ahLst/>
            <a:cxnLst/>
            <a:rect l="0" t="0" r="0" b="0"/>
            <a:pathLst>
              <a:path w="6416" h="2496" extrusionOk="0">
                <a:moveTo>
                  <a:pt x="0" y="2496"/>
                </a:moveTo>
                <a:cubicBezTo>
                  <a:pt x="1967" y="1314"/>
                  <a:pt x="4121" y="0"/>
                  <a:pt x="6416" y="0"/>
                </a:cubicBezTo>
              </a:path>
            </a:pathLst>
          </a:custGeom>
          <a:noFill/>
          <a:ln w="38100" cap="flat" cmpd="sng">
            <a:solidFill>
              <a:schemeClr val="lt1"/>
            </a:solidFill>
            <a:prstDash val="solid"/>
            <a:round/>
            <a:headEnd type="none" w="lg" len="lg"/>
            <a:tailEnd type="none" w="lg" len="lg"/>
          </a:ln>
        </p:spPr>
      </p:sp>
      <p:sp>
        <p:nvSpPr>
          <p:cNvPr id="137" name="Shape 137"/>
          <p:cNvSpPr/>
          <p:nvPr/>
        </p:nvSpPr>
        <p:spPr>
          <a:xfrm>
            <a:off x="4536350" y="1981967"/>
            <a:ext cx="194600" cy="41125"/>
          </a:xfrm>
          <a:custGeom>
            <a:avLst/>
            <a:gdLst/>
            <a:ahLst/>
            <a:cxnLst/>
            <a:rect l="0" t="0" r="0" b="0"/>
            <a:pathLst>
              <a:path w="7784" h="1645" extrusionOk="0">
                <a:moveTo>
                  <a:pt x="713" y="1645"/>
                </a:moveTo>
                <a:cubicBezTo>
                  <a:pt x="2512" y="1387"/>
                  <a:pt x="7784" y="0"/>
                  <a:pt x="6060" y="575"/>
                </a:cubicBezTo>
                <a:cubicBezTo>
                  <a:pt x="4114" y="1224"/>
                  <a:pt x="2051" y="1645"/>
                  <a:pt x="0" y="1645"/>
                </a:cubicBezTo>
              </a:path>
            </a:pathLst>
          </a:custGeom>
          <a:noFill/>
          <a:ln w="38100" cap="flat" cmpd="sng">
            <a:solidFill>
              <a:schemeClr val="lt1"/>
            </a:solidFill>
            <a:prstDash val="solid"/>
            <a:round/>
            <a:headEnd type="none" w="lg" len="lg"/>
            <a:tailEnd type="none" w="lg" len="lg"/>
          </a:ln>
        </p:spPr>
      </p:sp>
      <p:sp>
        <p:nvSpPr>
          <p:cNvPr id="138" name="Shape 138"/>
          <p:cNvSpPr/>
          <p:nvPr/>
        </p:nvSpPr>
        <p:spPr>
          <a:xfrm>
            <a:off x="4500700" y="1559650"/>
            <a:ext cx="124775" cy="35650"/>
          </a:xfrm>
          <a:custGeom>
            <a:avLst/>
            <a:gdLst/>
            <a:ahLst/>
            <a:cxnLst/>
            <a:rect l="0" t="0" r="0" b="0"/>
            <a:pathLst>
              <a:path w="4991" h="1426" extrusionOk="0">
                <a:moveTo>
                  <a:pt x="4991" y="1426"/>
                </a:moveTo>
                <a:cubicBezTo>
                  <a:pt x="3260" y="1426"/>
                  <a:pt x="1223" y="1223"/>
                  <a:pt x="0" y="0"/>
                </a:cubicBezTo>
              </a:path>
            </a:pathLst>
          </a:custGeom>
          <a:noFill/>
          <a:ln w="38100" cap="flat" cmpd="sng">
            <a:solidFill>
              <a:schemeClr val="lt1"/>
            </a:solidFill>
            <a:prstDash val="solid"/>
            <a:round/>
            <a:headEnd type="none" w="lg" len="lg"/>
            <a:tailEnd type="none" w="lg" len="lg"/>
          </a:ln>
        </p:spPr>
      </p:sp>
      <p:sp>
        <p:nvSpPr>
          <p:cNvPr id="139" name="Shape 139"/>
          <p:cNvSpPr/>
          <p:nvPr/>
        </p:nvSpPr>
        <p:spPr>
          <a:xfrm>
            <a:off x="4162025" y="2067650"/>
            <a:ext cx="89125" cy="196075"/>
          </a:xfrm>
          <a:custGeom>
            <a:avLst/>
            <a:gdLst/>
            <a:ahLst/>
            <a:cxnLst/>
            <a:rect l="0" t="0" r="0" b="0"/>
            <a:pathLst>
              <a:path w="3565" h="7843" extrusionOk="0">
                <a:moveTo>
                  <a:pt x="0" y="0"/>
                </a:moveTo>
                <a:cubicBezTo>
                  <a:pt x="2724" y="906"/>
                  <a:pt x="3565" y="4971"/>
                  <a:pt x="3565" y="7843"/>
                </a:cubicBezTo>
              </a:path>
            </a:pathLst>
          </a:custGeom>
          <a:noFill/>
          <a:ln w="38100" cap="flat" cmpd="sng">
            <a:solidFill>
              <a:schemeClr val="lt1"/>
            </a:solidFill>
            <a:prstDash val="solid"/>
            <a:round/>
            <a:headEnd type="none" w="lg" len="lg"/>
            <a:tailEnd type="none" w="lg" len="lg"/>
          </a:ln>
        </p:spPr>
      </p:sp>
      <p:sp>
        <p:nvSpPr>
          <p:cNvPr id="140" name="Shape 140"/>
          <p:cNvSpPr/>
          <p:nvPr/>
        </p:nvSpPr>
        <p:spPr>
          <a:xfrm>
            <a:off x="4607650" y="1622025"/>
            <a:ext cx="115850" cy="26750"/>
          </a:xfrm>
          <a:custGeom>
            <a:avLst/>
            <a:gdLst/>
            <a:ahLst/>
            <a:cxnLst/>
            <a:rect l="0" t="0" r="0" b="0"/>
            <a:pathLst>
              <a:path w="4634" h="1070" extrusionOk="0">
                <a:moveTo>
                  <a:pt x="0" y="1070"/>
                </a:moveTo>
                <a:cubicBezTo>
                  <a:pt x="1585" y="1070"/>
                  <a:pt x="3216" y="709"/>
                  <a:pt x="4634" y="0"/>
                </a:cubicBezTo>
              </a:path>
            </a:pathLst>
          </a:custGeom>
          <a:noFill/>
          <a:ln w="38100" cap="flat" cmpd="sng">
            <a:solidFill>
              <a:schemeClr val="lt1"/>
            </a:solidFill>
            <a:prstDash val="solid"/>
            <a:round/>
            <a:headEnd type="none" w="lg" len="lg"/>
            <a:tailEnd type="none" w="lg" len="lg"/>
          </a:ln>
        </p:spPr>
      </p:sp>
      <p:sp>
        <p:nvSpPr>
          <p:cNvPr id="141" name="Shape 141"/>
          <p:cNvSpPr/>
          <p:nvPr/>
        </p:nvSpPr>
        <p:spPr>
          <a:xfrm>
            <a:off x="4914501" y="2085475"/>
            <a:ext cx="31825" cy="267375"/>
          </a:xfrm>
          <a:custGeom>
            <a:avLst/>
            <a:gdLst/>
            <a:ahLst/>
            <a:cxnLst/>
            <a:rect l="0" t="0" r="0" b="0"/>
            <a:pathLst>
              <a:path w="1273" h="10695" extrusionOk="0">
                <a:moveTo>
                  <a:pt x="1273" y="0"/>
                </a:moveTo>
                <a:cubicBezTo>
                  <a:pt x="144" y="3383"/>
                  <a:pt x="-677" y="7503"/>
                  <a:pt x="916" y="10695"/>
                </a:cubicBezTo>
              </a:path>
            </a:pathLst>
          </a:custGeom>
          <a:noFill/>
          <a:ln w="38100" cap="flat" cmpd="sng">
            <a:solidFill>
              <a:schemeClr val="lt1"/>
            </a:solidFill>
            <a:prstDash val="solid"/>
            <a:round/>
            <a:headEnd type="none" w="lg" len="lg"/>
            <a:tailEnd type="none" w="lg" len="lg"/>
          </a:ln>
        </p:spPr>
      </p:sp>
      <p:sp>
        <p:nvSpPr>
          <p:cNvPr id="142" name="Shape 142"/>
          <p:cNvSpPr/>
          <p:nvPr/>
        </p:nvSpPr>
        <p:spPr>
          <a:xfrm>
            <a:off x="6969400" y="4500700"/>
            <a:ext cx="89125" cy="160425"/>
          </a:xfrm>
          <a:custGeom>
            <a:avLst/>
            <a:gdLst/>
            <a:ahLst/>
            <a:cxnLst/>
            <a:rect l="0" t="0" r="0" b="0"/>
            <a:pathLst>
              <a:path w="3565" h="6417" extrusionOk="0">
                <a:moveTo>
                  <a:pt x="0" y="0"/>
                </a:moveTo>
                <a:cubicBezTo>
                  <a:pt x="1297" y="2074"/>
                  <a:pt x="2471" y="4227"/>
                  <a:pt x="3565" y="6417"/>
                </a:cubicBezTo>
              </a:path>
            </a:pathLst>
          </a:custGeom>
          <a:noFill/>
          <a:ln w="38100" cap="flat" cmpd="sng">
            <a:solidFill>
              <a:schemeClr val="lt1"/>
            </a:solidFill>
            <a:prstDash val="solid"/>
            <a:round/>
            <a:headEnd type="none" w="lg" len="lg"/>
            <a:tailEnd type="none" w="lg" len="lg"/>
          </a:ln>
        </p:spPr>
      </p:sp>
      <p:sp>
        <p:nvSpPr>
          <p:cNvPr id="143" name="Shape 143"/>
          <p:cNvSpPr/>
          <p:nvPr/>
        </p:nvSpPr>
        <p:spPr>
          <a:xfrm>
            <a:off x="7910557" y="4509625"/>
            <a:ext cx="12475" cy="178225"/>
          </a:xfrm>
          <a:custGeom>
            <a:avLst/>
            <a:gdLst/>
            <a:ahLst/>
            <a:cxnLst/>
            <a:rect l="0" t="0" r="0" b="0"/>
            <a:pathLst>
              <a:path w="499" h="7129" extrusionOk="0">
                <a:moveTo>
                  <a:pt x="499" y="0"/>
                </a:moveTo>
                <a:cubicBezTo>
                  <a:pt x="499" y="2376"/>
                  <a:pt x="-564" y="5004"/>
                  <a:pt x="499" y="7129"/>
                </a:cubicBezTo>
              </a:path>
            </a:pathLst>
          </a:custGeom>
          <a:noFill/>
          <a:ln w="38100" cap="flat" cmpd="sng">
            <a:solidFill>
              <a:schemeClr val="lt1"/>
            </a:solidFill>
            <a:prstDash val="solid"/>
            <a:round/>
            <a:headEnd type="none" w="lg" len="lg"/>
            <a:tailEnd type="none" w="lg" len="lg"/>
          </a:ln>
        </p:spPr>
      </p:sp>
      <p:sp>
        <p:nvSpPr>
          <p:cNvPr id="144" name="Shape 144"/>
          <p:cNvSpPr txBox="1"/>
          <p:nvPr/>
        </p:nvSpPr>
        <p:spPr>
          <a:xfrm>
            <a:off x="5088975" y="1131900"/>
            <a:ext cx="1274400" cy="588299"/>
          </a:xfrm>
          <a:prstGeom prst="rect">
            <a:avLst/>
          </a:prstGeom>
          <a:noFill/>
          <a:ln>
            <a:noFill/>
          </a:ln>
        </p:spPr>
        <p:txBody>
          <a:bodyPr lIns="91425" tIns="91425" rIns="91425" bIns="91425" anchor="t" anchorCtr="0">
            <a:noAutofit/>
          </a:bodyPr>
          <a:lstStyle/>
          <a:p>
            <a:pPr>
              <a:spcBef>
                <a:spcPts val="0"/>
              </a:spcBef>
              <a:buNone/>
            </a:pPr>
            <a:r>
              <a:rPr lang="en" sz="3000" b="1"/>
              <a:t>ASA</a:t>
            </a:r>
          </a:p>
        </p:txBody>
      </p:sp>
      <p:sp>
        <p:nvSpPr>
          <p:cNvPr id="145" name="Shape 145"/>
          <p:cNvSpPr txBox="1"/>
          <p:nvPr/>
        </p:nvSpPr>
        <p:spPr>
          <a:xfrm>
            <a:off x="7691400" y="3454825"/>
            <a:ext cx="1452600" cy="588299"/>
          </a:xfrm>
          <a:prstGeom prst="rect">
            <a:avLst/>
          </a:prstGeom>
          <a:noFill/>
          <a:ln>
            <a:noFill/>
          </a:ln>
        </p:spPr>
        <p:txBody>
          <a:bodyPr lIns="91425" tIns="91425" rIns="91425" bIns="91425" anchor="t" anchorCtr="0">
            <a:noAutofit/>
          </a:bodyPr>
          <a:lstStyle/>
          <a:p>
            <a:pPr>
              <a:spcBef>
                <a:spcPts val="0"/>
              </a:spcBef>
              <a:buNone/>
            </a:pPr>
            <a:r>
              <a:rPr lang="en" sz="3600" b="1">
                <a:solidFill>
                  <a:schemeClr val="lt1"/>
                </a:solidFill>
              </a:rPr>
              <a:t>ASA</a:t>
            </a:r>
          </a:p>
        </p:txBody>
      </p:sp>
      <p:sp>
        <p:nvSpPr>
          <p:cNvPr id="146" name="Shape 146"/>
          <p:cNvSpPr/>
          <p:nvPr/>
        </p:nvSpPr>
        <p:spPr>
          <a:xfrm>
            <a:off x="614950" y="2058725"/>
            <a:ext cx="80200" cy="303025"/>
          </a:xfrm>
          <a:custGeom>
            <a:avLst/>
            <a:gdLst/>
            <a:ahLst/>
            <a:cxnLst/>
            <a:rect l="0" t="0" r="0" b="0"/>
            <a:pathLst>
              <a:path w="3208" h="12121" extrusionOk="0">
                <a:moveTo>
                  <a:pt x="0" y="0"/>
                </a:moveTo>
                <a:cubicBezTo>
                  <a:pt x="0" y="4179"/>
                  <a:pt x="1340" y="8381"/>
                  <a:pt x="3208" y="12121"/>
                </a:cubicBezTo>
              </a:path>
            </a:pathLst>
          </a:custGeom>
          <a:noFill/>
          <a:ln w="38100" cap="flat" cmpd="sng">
            <a:solidFill>
              <a:schemeClr val="lt1"/>
            </a:solidFill>
            <a:prstDash val="solid"/>
            <a:round/>
            <a:headEnd type="none" w="lg" len="lg"/>
            <a:tailEnd type="none" w="lg" len="lg"/>
          </a:ln>
        </p:spPr>
      </p:sp>
      <p:cxnSp>
        <p:nvCxnSpPr>
          <p:cNvPr id="147" name="Shape 147"/>
          <p:cNvCxnSpPr/>
          <p:nvPr/>
        </p:nvCxnSpPr>
        <p:spPr>
          <a:xfrm>
            <a:off x="485625" y="3036700"/>
            <a:ext cx="187199" cy="53399"/>
          </a:xfrm>
          <a:prstGeom prst="straightConnector1">
            <a:avLst/>
          </a:prstGeom>
          <a:noFill/>
          <a:ln w="38100" cap="flat" cmpd="sng">
            <a:solidFill>
              <a:schemeClr val="accent1"/>
            </a:solidFill>
            <a:prstDash val="solid"/>
            <a:round/>
            <a:headEnd type="none" w="lg" len="lg"/>
            <a:tailEnd type="none" w="lg" len="lg"/>
          </a:ln>
        </p:spPr>
      </p:cxnSp>
      <p:sp>
        <p:nvSpPr>
          <p:cNvPr id="148" name="Shape 148"/>
          <p:cNvSpPr/>
          <p:nvPr/>
        </p:nvSpPr>
        <p:spPr>
          <a:xfrm>
            <a:off x="1452700" y="2049825"/>
            <a:ext cx="115850" cy="347575"/>
          </a:xfrm>
          <a:custGeom>
            <a:avLst/>
            <a:gdLst/>
            <a:ahLst/>
            <a:cxnLst/>
            <a:rect l="0" t="0" r="0" b="0"/>
            <a:pathLst>
              <a:path w="4634" h="13903" extrusionOk="0">
                <a:moveTo>
                  <a:pt x="4634" y="0"/>
                </a:moveTo>
                <a:cubicBezTo>
                  <a:pt x="3675" y="4790"/>
                  <a:pt x="3454" y="10448"/>
                  <a:pt x="0" y="13903"/>
                </a:cubicBezTo>
              </a:path>
            </a:pathLst>
          </a:custGeom>
          <a:noFill/>
          <a:ln w="38100" cap="flat" cmpd="sng">
            <a:solidFill>
              <a:schemeClr val="lt1"/>
            </a:solidFill>
            <a:prstDash val="solid"/>
            <a:round/>
            <a:headEnd type="none" w="lg" len="lg"/>
            <a:tailEnd type="none" w="lg" len="lg"/>
          </a:ln>
        </p:spPr>
      </p:sp>
      <p:cxnSp>
        <p:nvCxnSpPr>
          <p:cNvPr id="149" name="Shape 149"/>
          <p:cNvCxnSpPr/>
          <p:nvPr/>
        </p:nvCxnSpPr>
        <p:spPr>
          <a:xfrm>
            <a:off x="1515975" y="2927800"/>
            <a:ext cx="195900" cy="22499"/>
          </a:xfrm>
          <a:prstGeom prst="straightConnector1">
            <a:avLst/>
          </a:prstGeom>
          <a:noFill/>
          <a:ln w="38100" cap="flat" cmpd="sng">
            <a:solidFill>
              <a:schemeClr val="accent1"/>
            </a:solidFill>
            <a:prstDash val="solid"/>
            <a:round/>
            <a:headEnd type="none" w="lg" len="lg"/>
            <a:tailEnd type="none" w="lg" len="lg"/>
          </a:ln>
        </p:spPr>
      </p:cxnSp>
      <p:cxnSp>
        <p:nvCxnSpPr>
          <p:cNvPr id="150" name="Shape 150"/>
          <p:cNvCxnSpPr/>
          <p:nvPr/>
        </p:nvCxnSpPr>
        <p:spPr>
          <a:xfrm>
            <a:off x="1515975" y="3052150"/>
            <a:ext cx="195900" cy="22499"/>
          </a:xfrm>
          <a:prstGeom prst="straightConnector1">
            <a:avLst/>
          </a:prstGeom>
          <a:noFill/>
          <a:ln w="38100" cap="flat" cmpd="sng">
            <a:solidFill>
              <a:schemeClr val="accent1"/>
            </a:solidFill>
            <a:prstDash val="solid"/>
            <a:round/>
            <a:headEnd type="none" w="lg" len="lg"/>
            <a:tailEnd type="none" w="lg" len="lg"/>
          </a:ln>
        </p:spPr>
      </p:cxnSp>
      <p:cxnSp>
        <p:nvCxnSpPr>
          <p:cNvPr id="151" name="Shape 151"/>
          <p:cNvCxnSpPr/>
          <p:nvPr/>
        </p:nvCxnSpPr>
        <p:spPr>
          <a:xfrm flipH="1">
            <a:off x="350200" y="1809200"/>
            <a:ext cx="6299" cy="237599"/>
          </a:xfrm>
          <a:prstGeom prst="straightConnector1">
            <a:avLst/>
          </a:prstGeom>
          <a:noFill/>
          <a:ln w="38100" cap="flat" cmpd="sng">
            <a:solidFill>
              <a:schemeClr val="accent1"/>
            </a:solidFill>
            <a:prstDash val="solid"/>
            <a:round/>
            <a:headEnd type="none" w="lg" len="lg"/>
            <a:tailEnd type="none" w="lg" len="lg"/>
          </a:ln>
        </p:spPr>
      </p:cxnSp>
      <p:cxnSp>
        <p:nvCxnSpPr>
          <p:cNvPr id="152" name="Shape 152"/>
          <p:cNvCxnSpPr/>
          <p:nvPr/>
        </p:nvCxnSpPr>
        <p:spPr>
          <a:xfrm flipH="1">
            <a:off x="481275" y="1832025"/>
            <a:ext cx="5399" cy="217799"/>
          </a:xfrm>
          <a:prstGeom prst="straightConnector1">
            <a:avLst/>
          </a:prstGeom>
          <a:noFill/>
          <a:ln w="38100" cap="flat" cmpd="sng">
            <a:solidFill>
              <a:schemeClr val="accent1"/>
            </a:solidFill>
            <a:prstDash val="solid"/>
            <a:round/>
            <a:headEnd type="none" w="lg" len="lg"/>
            <a:tailEnd type="none" w="lg" len="lg"/>
          </a:ln>
        </p:spPr>
      </p:cxnSp>
      <p:cxnSp>
        <p:nvCxnSpPr>
          <p:cNvPr id="153" name="Shape 153"/>
          <p:cNvCxnSpPr/>
          <p:nvPr/>
        </p:nvCxnSpPr>
        <p:spPr>
          <a:xfrm flipH="1">
            <a:off x="1711875" y="1758225"/>
            <a:ext cx="5399" cy="217799"/>
          </a:xfrm>
          <a:prstGeom prst="straightConnector1">
            <a:avLst/>
          </a:prstGeom>
          <a:noFill/>
          <a:ln w="38100" cap="flat" cmpd="sng">
            <a:solidFill>
              <a:schemeClr val="accent1"/>
            </a:solidFill>
            <a:prstDash val="solid"/>
            <a:round/>
            <a:headEnd type="none" w="lg" len="lg"/>
            <a:tailEnd type="none" w="lg" len="lg"/>
          </a:ln>
        </p:spPr>
      </p:cxnSp>
      <p:cxnSp>
        <p:nvCxnSpPr>
          <p:cNvPr id="154" name="Shape 154"/>
          <p:cNvCxnSpPr/>
          <p:nvPr/>
        </p:nvCxnSpPr>
        <p:spPr>
          <a:xfrm flipH="1">
            <a:off x="1855550" y="1758225"/>
            <a:ext cx="5399" cy="217799"/>
          </a:xfrm>
          <a:prstGeom prst="straightConnector1">
            <a:avLst/>
          </a:prstGeom>
          <a:noFill/>
          <a:ln w="38100" cap="flat" cmpd="sng">
            <a:solidFill>
              <a:schemeClr val="accent1"/>
            </a:solidFill>
            <a:prstDash val="solid"/>
            <a:round/>
            <a:headEnd type="none" w="lg" len="lg"/>
            <a:tailEnd type="none" w="lg" len="lg"/>
          </a:ln>
        </p:spPr>
      </p:cxn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On-screen Show (16:9)</PresentationFormat>
  <Paragraphs>34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Verdana</vt:lpstr>
      <vt:lpstr>Old Standard TT</vt:lpstr>
      <vt:lpstr>paperback</vt:lpstr>
      <vt:lpstr>ASA and SAS Triangle Congruence Theorems</vt:lpstr>
      <vt:lpstr>What does ASA and SAS stand for?</vt:lpstr>
      <vt:lpstr>What is ASA?</vt:lpstr>
      <vt:lpstr>ASA Postulate </vt:lpstr>
      <vt:lpstr>What is SAS?</vt:lpstr>
      <vt:lpstr>SAS Postulate</vt:lpstr>
      <vt:lpstr>PowerPoint Presentation</vt:lpstr>
      <vt:lpstr>How are these Theorems important?</vt:lpstr>
      <vt:lpstr>Real World Examples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 and SAS Triangle Congruence Theorems</dc:title>
  <dc:creator>Maxwell, Dawn</dc:creator>
  <cp:lastModifiedBy>Maxwell, Dawn</cp:lastModifiedBy>
  <cp:revision>1</cp:revision>
  <dcterms:modified xsi:type="dcterms:W3CDTF">2015-10-23T19:10:13Z</dcterms:modified>
</cp:coreProperties>
</file>